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39"/>
  </p:notesMasterIdLst>
  <p:handoutMasterIdLst>
    <p:handoutMasterId r:id="rId40"/>
  </p:handoutMasterIdLst>
  <p:sldIdLst>
    <p:sldId id="256" r:id="rId5"/>
    <p:sldId id="286" r:id="rId6"/>
    <p:sldId id="418" r:id="rId7"/>
    <p:sldId id="340" r:id="rId8"/>
    <p:sldId id="348" r:id="rId9"/>
    <p:sldId id="420" r:id="rId10"/>
    <p:sldId id="288" r:id="rId11"/>
    <p:sldId id="407" r:id="rId12"/>
    <p:sldId id="296" r:id="rId13"/>
    <p:sldId id="413" r:id="rId14"/>
    <p:sldId id="409" r:id="rId15"/>
    <p:sldId id="419" r:id="rId16"/>
    <p:sldId id="414" r:id="rId17"/>
    <p:sldId id="337" r:id="rId18"/>
    <p:sldId id="318" r:id="rId19"/>
    <p:sldId id="415" r:id="rId20"/>
    <p:sldId id="416" r:id="rId21"/>
    <p:sldId id="394" r:id="rId22"/>
    <p:sldId id="374" r:id="rId23"/>
    <p:sldId id="395" r:id="rId24"/>
    <p:sldId id="376" r:id="rId25"/>
    <p:sldId id="422" r:id="rId26"/>
    <p:sldId id="377" r:id="rId27"/>
    <p:sldId id="314" r:id="rId28"/>
    <p:sldId id="417" r:id="rId29"/>
    <p:sldId id="382" r:id="rId30"/>
    <p:sldId id="383" r:id="rId31"/>
    <p:sldId id="399" r:id="rId32"/>
    <p:sldId id="400" r:id="rId33"/>
    <p:sldId id="401" r:id="rId34"/>
    <p:sldId id="388" r:id="rId35"/>
    <p:sldId id="389" r:id="rId36"/>
    <p:sldId id="390" r:id="rId37"/>
    <p:sldId id="426" r:id="rId3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772"/>
    <a:srgbClr val="004563"/>
    <a:srgbClr val="BDD729"/>
    <a:srgbClr val="F7AE39"/>
    <a:srgbClr val="F6AD3B"/>
    <a:srgbClr val="C3C3C3"/>
    <a:srgbClr val="F49D15"/>
    <a:srgbClr val="4B94AD"/>
    <a:srgbClr val="EF7D31"/>
    <a:srgbClr val="4E9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598" autoAdjust="0"/>
  </p:normalViewPr>
  <p:slideViewPr>
    <p:cSldViewPr snapToGrid="0">
      <p:cViewPr varScale="1">
        <p:scale>
          <a:sx n="82" d="100"/>
          <a:sy n="82" d="100"/>
        </p:scale>
        <p:origin x="1339" y="67"/>
      </p:cViewPr>
      <p:guideLst/>
    </p:cSldViewPr>
  </p:slideViewPr>
  <p:notesTextViewPr>
    <p:cViewPr>
      <p:scale>
        <a:sx n="1" d="1"/>
        <a:sy n="1" d="1"/>
      </p:scale>
      <p:origin x="0" y="0"/>
    </p:cViewPr>
  </p:notesTextViewPr>
  <p:sorterViewPr>
    <p:cViewPr>
      <p:scale>
        <a:sx n="100" d="100"/>
        <a:sy n="100" d="100"/>
      </p:scale>
      <p:origin x="0" y="-3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50E3E97-8074-4738-AAA1-BF3B19D2E63A}" type="datetimeFigureOut">
              <a:rPr lang="en-US" smtClean="0"/>
              <a:t>7/10/2019</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E221E484-7127-42DB-8824-20EA469AEE56}" type="slidenum">
              <a:rPr lang="en-US" smtClean="0"/>
              <a:t>‹#›</a:t>
            </a:fld>
            <a:endParaRPr lang="en-US"/>
          </a:p>
        </p:txBody>
      </p:sp>
    </p:spTree>
    <p:extLst>
      <p:ext uri="{BB962C8B-B14F-4D97-AF65-F5344CB8AC3E}">
        <p14:creationId xmlns:p14="http://schemas.microsoft.com/office/powerpoint/2010/main" val="1546038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EAD24688-788D-421F-BBB4-9AAAF8F3C484}" type="datetimeFigureOut">
              <a:rPr lang="en-US" smtClean="0"/>
              <a:t>7/10/2019</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09E4CC9-D786-4101-A0B9-FD14F68E4775}" type="slidenum">
              <a:rPr lang="en-US" smtClean="0"/>
              <a:t>‹#›</a:t>
            </a:fld>
            <a:endParaRPr lang="en-US"/>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a:p>
        </p:txBody>
      </p:sp>
    </p:spTree>
    <p:extLst>
      <p:ext uri="{BB962C8B-B14F-4D97-AF65-F5344CB8AC3E}">
        <p14:creationId xmlns:p14="http://schemas.microsoft.com/office/powerpoint/2010/main" val="134590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86772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6D088D-DF04-4481-B148-17D7FCBD9832}" type="datetime1">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586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DA5420-C370-4DA7-959B-26DAA6E6858A}" type="datetime1">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5225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6B0AE-5495-45FC-B589-2B7E6CD9C741}" type="datetime1">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4666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2CF68-D211-4C97-A372-A5CB27A20940}" type="datetime1">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22084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407DA-867C-4A9E-AB56-DB3B20F96C2E}" type="datetime1">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8981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465DC-6BDD-423F-BE76-C3B57375CE42}" type="datetime1">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679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ECA79A-DD60-4940-AA93-C3CEA90DF7FC}" type="datetime1">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5054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425AF4-BFD3-4320-B2DD-B317BCEEC690}" type="datetime1">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6520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2AD1D-74FE-4EBB-B681-D79A5FA4C858}" type="datetime1">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9307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29A85-145C-44C2-8C2C-FB71683D499E}" type="datetime1">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8609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C5857-7E0D-48C2-8E50-1681D4B482EE}" type="datetime1">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15897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D7D6E-E788-4356-B0DE-A5BBB2ED788E}" type="datetime1">
              <a:rPr lang="en-US" smtClean="0"/>
              <a:t>7/10/2019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0A5F7-18CF-42D7-865E-9BC89C445029}" type="slidenum">
              <a:rPr lang="en-US" smtClean="0"/>
              <a:t>‹#›</a:t>
            </a:fld>
            <a:endParaRPr lang="en-US"/>
          </a:p>
        </p:txBody>
      </p:sp>
    </p:spTree>
    <p:extLst>
      <p:ext uri="{BB962C8B-B14F-4D97-AF65-F5344CB8AC3E}">
        <p14:creationId xmlns:p14="http://schemas.microsoft.com/office/powerpoint/2010/main" val="162155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Jack.Gaskins@DEO.MyFlorida.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apps.fldfs.com/LocalGov"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floridajobs.org/Noncomplianc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www.floridajobs.org/SpecialDistrictHandbook" TargetMode="External"/><Relationship Id="rId3" Type="http://schemas.openxmlformats.org/officeDocument/2006/relationships/image" Target="../media/image3.png"/><Relationship Id="rId7" Type="http://schemas.openxmlformats.org/officeDocument/2006/relationships/hyperlink" Target="http://www.floridajobs.org/SpecialDistrictHel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Jack.Gaskins@DEO.MyFlorida.com" TargetMode="External"/><Relationship Id="rId5" Type="http://schemas.openxmlformats.org/officeDocument/2006/relationships/hyperlink" Target="http://www.floridajobs.org/SpecialDistricts" TargetMode="External"/><Relationship Id="rId4" Type="http://schemas.openxmlformats.org/officeDocument/2006/relationships/image" Target="../media/image7.png"/><Relationship Id="rId9" Type="http://schemas.openxmlformats.org/officeDocument/2006/relationships/hyperlink" Target="http://www.floridajobs.org/OfficialLis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0"/>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sp>
        <p:nvSpPr>
          <p:cNvPr id="6" name="Rectangle 5"/>
          <p:cNvSpPr/>
          <p:nvPr/>
        </p:nvSpPr>
        <p:spPr>
          <a:xfrm>
            <a:off x="5926188" y="3886580"/>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609600" y="5660755"/>
            <a:ext cx="7848600" cy="338554"/>
          </a:xfrm>
          <a:prstGeom prst="rect">
            <a:avLst/>
          </a:prstGeom>
        </p:spPr>
        <p:txBody>
          <a:bodyPr>
            <a:spAutoFit/>
          </a:bodyPr>
          <a:lstStyle/>
          <a:p>
            <a:r>
              <a:rPr lang="en-US" sz="1600" b="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Jack Gaskins Jr., </a:t>
            </a:r>
            <a:r>
              <a:rPr lang="en-US" sz="1600" i="1" dirty="0">
                <a:solidFill>
                  <a:srgbClr val="004563"/>
                </a:solidFill>
                <a:latin typeface="HelveticaNeueLT Std" panose="020B0604020202020204" pitchFamily="34" charset="0"/>
                <a:ea typeface="Open Sans Light" panose="020B0306030504020204" pitchFamily="34" charset="0"/>
                <a:cs typeface="Open Sans Light" panose="020B0306030504020204" pitchFamily="34" charset="0"/>
              </a:rPr>
              <a:t>Special District Accountability Program</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cxnSp>
        <p:nvCxnSpPr>
          <p:cNvPr id="13" name="Straight Connector 1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9600" y="6012893"/>
            <a:ext cx="1389291" cy="338554"/>
          </a:xfrm>
          <a:prstGeom prst="rect">
            <a:avLst/>
          </a:prstGeom>
        </p:spPr>
        <p:txBody>
          <a:bodyPr wrap="none">
            <a:spAutoFit/>
          </a:bodyPr>
          <a:lstStyle/>
          <a:p>
            <a:r>
              <a:rPr lang="en-US" sz="1600" dirty="0">
                <a:solidFill>
                  <a:schemeClr val="tx2"/>
                </a:solidFill>
                <a:latin typeface="HelveticaNeueLT Std" panose="020B0604020202020204" pitchFamily="34" charset="0"/>
                <a:ea typeface="Open Sans Light" panose="020B0306030504020204" pitchFamily="34" charset="0"/>
                <a:cs typeface="Open Sans Light" panose="020B0306030504020204" pitchFamily="34" charset="0"/>
              </a:rPr>
              <a:t>July 11, 2019</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881" t="27778" r="-881" b="19192"/>
          <a:stretch/>
        </p:blipFill>
        <p:spPr>
          <a:xfrm>
            <a:off x="0" y="0"/>
            <a:ext cx="9229017" cy="3909060"/>
          </a:xfrm>
          <a:prstGeom prst="rect">
            <a:avLst/>
          </a:prstGeom>
          <a:noFill/>
        </p:spPr>
      </p:pic>
      <p:sp>
        <p:nvSpPr>
          <p:cNvPr id="14" name="Text Box 7"/>
          <p:cNvSpPr txBox="1">
            <a:spLocks noChangeArrowheads="1"/>
          </p:cNvSpPr>
          <p:nvPr/>
        </p:nvSpPr>
        <p:spPr bwMode="auto">
          <a:xfrm>
            <a:off x="647065" y="4605323"/>
            <a:ext cx="5646420" cy="969496"/>
          </a:xfrm>
          <a:prstGeom prst="rect">
            <a:avLst/>
          </a:prstGeom>
          <a:noFill/>
          <a:ln w="9525">
            <a:noFill/>
            <a:miter lim="800000"/>
            <a:headEnd/>
            <a:tailEnd/>
          </a:ln>
        </p:spPr>
        <p:txBody>
          <a:bodyPr wrap="square" lIns="45720" tIns="22860" rIns="45720" bIns="22860">
            <a:spAutoFit/>
          </a:bodyPr>
          <a:lstStyle/>
          <a:p>
            <a:pPr defTabSz="1088205">
              <a:defRPr/>
            </a:pPr>
            <a:r>
              <a:rPr lang="en-US" sz="22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An Overview of Special District Basics and Accountability Requirements</a:t>
            </a:r>
          </a:p>
          <a:p>
            <a:pPr defTabSz="1088205">
              <a:defRPr/>
            </a:pPr>
            <a:r>
              <a:rPr lang="en-US" sz="1600" i="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Association of Florida Conservation Districts Annual Meeting</a:t>
            </a:r>
          </a:p>
        </p:txBody>
      </p:sp>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 – Diversity</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76262" y="1130149"/>
            <a:ext cx="7997826" cy="4924425"/>
          </a:xfrm>
          <a:prstGeom prst="rect">
            <a:avLst/>
          </a:prstGeom>
        </p:spPr>
        <p:txBody>
          <a:bodyPr wrap="square">
            <a:spAutoFit/>
          </a:bodyPr>
          <a:lstStyle/>
          <a:p>
            <a:r>
              <a:rPr lang="en-US" b="1" dirty="0">
                <a:solidFill>
                  <a:schemeClr val="tx2"/>
                </a:solidFill>
                <a:latin typeface="HelveticaNeueLT Std" panose="020B0604020202020204"/>
              </a:rPr>
              <a:t>Florida’s special districts are vastly diverse.</a:t>
            </a:r>
          </a:p>
          <a:p>
            <a:endPar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The Official List of Special Districts identifies:</a:t>
            </a:r>
          </a:p>
          <a:p>
            <a:pPr marL="342900" indent="-342900">
              <a:buFont typeface="Wingdings" panose="05000000000000000000" pitchFamily="2" charset="2"/>
              <a:buChar char="§"/>
            </a:pP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12 special districts that are more than 100 years old</a:t>
            </a:r>
          </a:p>
          <a:p>
            <a:pPr marL="800100" lvl="1" indent="-342900">
              <a:buFont typeface="Wingdings" panose="05000000000000000000" pitchFamily="2" charset="2"/>
              <a:buChar char="Ø"/>
            </a:pP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45 special districts that are less than one year old</a:t>
            </a:r>
          </a:p>
          <a:p>
            <a:pPr marL="800100" lvl="1" indent="-342900">
              <a:buFont typeface="Wingdings" panose="05000000000000000000" pitchFamily="2" charset="2"/>
              <a:buChar char="Ø"/>
            </a:pP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80 special purposes</a:t>
            </a:r>
          </a:p>
          <a:p>
            <a:pPr marL="800100" lvl="1" indent="-342900">
              <a:buFont typeface="Wingdings" panose="05000000000000000000" pitchFamily="2" charset="2"/>
              <a:buChar char="Ø"/>
            </a:pP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20 revenue sources</a:t>
            </a:r>
          </a:p>
          <a:p>
            <a:pPr marL="800100" lvl="1" indent="-342900">
              <a:buFont typeface="Wingdings" panose="05000000000000000000" pitchFamily="2" charset="2"/>
              <a:buChar char="Ø"/>
            </a:pP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Eight governing body types</a:t>
            </a:r>
            <a:b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b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Some special districts serve multiple counties while others serve small neighborhoods using all volunteer staff.</a:t>
            </a:r>
            <a:b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b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Some special districts report more than $1 billion dollars in revenue per year while others report less than $50,000 per year.</a:t>
            </a:r>
          </a:p>
          <a:p>
            <a:pPr marL="342900" indent="-342900">
              <a:buFont typeface="Wingdings" panose="05000000000000000000" pitchFamily="2" charset="2"/>
              <a:buChar char="§"/>
            </a:pP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All special districts must comply with the same accountability requirements.</a:t>
            </a:r>
          </a:p>
        </p:txBody>
      </p:sp>
      <p:sp>
        <p:nvSpPr>
          <p:cNvPr id="8" name="Slide Number Placeholder 7"/>
          <p:cNvSpPr>
            <a:spLocks noGrp="1"/>
          </p:cNvSpPr>
          <p:nvPr>
            <p:ph type="sldNum" sz="quarter" idx="12"/>
          </p:nvPr>
        </p:nvSpPr>
        <p:spPr/>
        <p:txBody>
          <a:bodyPr/>
          <a:lstStyle/>
          <a:p>
            <a:fld id="{2AE0A5F7-18CF-42D7-865E-9BC89C445029}" type="slidenum">
              <a:rPr lang="en-US" smtClean="0"/>
              <a:t>9</a:t>
            </a:fld>
            <a:endParaRPr lang="en-US"/>
          </a:p>
        </p:txBody>
      </p:sp>
    </p:spTree>
    <p:extLst>
      <p:ext uri="{BB962C8B-B14F-4D97-AF65-F5344CB8AC3E}">
        <p14:creationId xmlns:p14="http://schemas.microsoft.com/office/powerpoint/2010/main" val="102029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 – Creation Reasons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750581" y="1076583"/>
            <a:ext cx="7997826" cy="4247317"/>
          </a:xfrm>
          <a:prstGeom prst="rect">
            <a:avLst/>
          </a:prstGeom>
        </p:spPr>
        <p:txBody>
          <a:bodyPr wrap="square">
            <a:spAutoFit/>
          </a:bodyPr>
          <a:lstStyle/>
          <a:p>
            <a:r>
              <a:rPr lang="en-US" b="1" dirty="0">
                <a:solidFill>
                  <a:schemeClr val="tx2"/>
                </a:solidFill>
                <a:latin typeface="HelveticaNeueLT Std" panose="020B0604020202020204"/>
              </a:rPr>
              <a:t>Florida’s special districts are created to:</a:t>
            </a:r>
          </a:p>
          <a:p>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Empower citizens to govern their own neighborhood or community.</a:t>
            </a:r>
          </a:p>
          <a:p>
            <a:pPr marL="342900" indent="-342900">
              <a:buFont typeface="Wingdings" panose="05000000000000000000" pitchFamily="2" charset="2"/>
              <a:buChar char="§"/>
            </a:pPr>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Serve as a financing mechanism for the public and private sectors to govern, finance, construct, operate and maintain essential public services and facilities.</a:t>
            </a:r>
          </a:p>
          <a:p>
            <a:pPr marL="342900" indent="-342900">
              <a:buFont typeface="Wingdings" panose="05000000000000000000" pitchFamily="2" charset="2"/>
              <a:buChar char="§"/>
            </a:pPr>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Provide enhanced or specialized public services in response to citizen demand that a county or municipality may be unable or unwilling to offer.</a:t>
            </a:r>
          </a:p>
          <a:p>
            <a:pPr marL="342900" indent="-342900">
              <a:buFont typeface="Wingdings" panose="05000000000000000000" pitchFamily="2" charset="2"/>
              <a:buChar char="§"/>
            </a:pPr>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Focus costs only for those who benefit from the services and facilities.</a:t>
            </a:r>
            <a:br>
              <a:rPr lang="en-US" dirty="0">
                <a:solidFill>
                  <a:schemeClr val="tx2"/>
                </a:solidFill>
                <a:latin typeface="HelveticaNeueLT Std" panose="020B0604020202020204"/>
              </a:rPr>
            </a:br>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Help protect property values by ensuring that services and facilities are continuously provided and maintained.</a:t>
            </a:r>
          </a:p>
        </p:txBody>
      </p:sp>
      <p:sp>
        <p:nvSpPr>
          <p:cNvPr id="8" name="Slide Number Placeholder 7"/>
          <p:cNvSpPr>
            <a:spLocks noGrp="1"/>
          </p:cNvSpPr>
          <p:nvPr>
            <p:ph type="sldNum" sz="quarter" idx="12"/>
          </p:nvPr>
        </p:nvSpPr>
        <p:spPr/>
        <p:txBody>
          <a:bodyPr/>
          <a:lstStyle/>
          <a:p>
            <a:fld id="{2AE0A5F7-18CF-42D7-865E-9BC89C445029}" type="slidenum">
              <a:rPr lang="en-US" smtClean="0"/>
              <a:t>10</a:t>
            </a:fld>
            <a:endParaRPr lang="en-US"/>
          </a:p>
        </p:txBody>
      </p:sp>
    </p:spTree>
    <p:extLst>
      <p:ext uri="{BB962C8B-B14F-4D97-AF65-F5344CB8AC3E}">
        <p14:creationId xmlns:p14="http://schemas.microsoft.com/office/powerpoint/2010/main" val="63943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 – Creation Reasons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750581" y="1076583"/>
            <a:ext cx="7997826" cy="4524315"/>
          </a:xfrm>
          <a:prstGeom prst="rect">
            <a:avLst/>
          </a:prstGeom>
        </p:spPr>
        <p:txBody>
          <a:bodyPr wrap="square">
            <a:spAutoFit/>
          </a:bodyPr>
          <a:lstStyle/>
          <a:p>
            <a:r>
              <a:rPr lang="en-US" b="1" dirty="0">
                <a:solidFill>
                  <a:schemeClr val="tx2"/>
                </a:solidFill>
                <a:latin typeface="HelveticaNeueLT Std" panose="020B0604020202020204"/>
              </a:rPr>
              <a:t>Continued</a:t>
            </a:r>
            <a:br>
              <a:rPr lang="en-US" b="1" dirty="0">
                <a:solidFill>
                  <a:schemeClr val="tx2"/>
                </a:solidFill>
                <a:latin typeface="HelveticaNeueLT Std" panose="020B0604020202020204"/>
              </a:rPr>
            </a:br>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Save money for citizens by selling tax-exempt bonds, purchasing tax-free goods and services and participating in state programs and initiatives, such as state-term contracting.</a:t>
            </a:r>
          </a:p>
          <a:p>
            <a:pPr marL="342900" indent="-342900">
              <a:buFont typeface="Wingdings" panose="05000000000000000000" pitchFamily="2" charset="2"/>
              <a:buChar char="§"/>
            </a:pPr>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Provide governmental services when needs transcend the boundaries, responsibilities and authority of individual counties and municipalities.</a:t>
            </a:r>
            <a:br>
              <a:rPr lang="en-US" dirty="0">
                <a:solidFill>
                  <a:schemeClr val="tx2"/>
                </a:solidFill>
                <a:latin typeface="HelveticaNeueLT Std" panose="020B0604020202020204"/>
              </a:rPr>
            </a:br>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Provide the ability to appoint or elect people who have the appropriate expertise, skills and experience to govern and oversee the special district’s specialized function.</a:t>
            </a:r>
          </a:p>
          <a:p>
            <a:pPr marL="342900" indent="-342900">
              <a:buFont typeface="Wingdings" panose="05000000000000000000" pitchFamily="2" charset="2"/>
              <a:buChar char="§"/>
            </a:pPr>
            <a:endParaRPr lang="en-US"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Held to the same high standards of accountability as municipalities and counties </a:t>
            </a:r>
            <a:r>
              <a:rPr lang="en-US" b="1" dirty="0">
                <a:solidFill>
                  <a:schemeClr val="tx2"/>
                </a:solidFill>
                <a:latin typeface="HelveticaNeueLT Std" panose="020B0604020202020204"/>
              </a:rPr>
              <a:t>plus</a:t>
            </a:r>
            <a:r>
              <a:rPr lang="en-US" dirty="0">
                <a:solidFill>
                  <a:schemeClr val="tx2"/>
                </a:solidFill>
                <a:latin typeface="HelveticaNeueLT Std" panose="020B0604020202020204"/>
              </a:rPr>
              <a:t> the requirements of the Uniform Special District Accountability Act.</a:t>
            </a:r>
          </a:p>
        </p:txBody>
      </p:sp>
      <p:sp>
        <p:nvSpPr>
          <p:cNvPr id="8" name="Slide Number Placeholder 7"/>
          <p:cNvSpPr>
            <a:spLocks noGrp="1"/>
          </p:cNvSpPr>
          <p:nvPr>
            <p:ph type="sldNum" sz="quarter" idx="12"/>
          </p:nvPr>
        </p:nvSpPr>
        <p:spPr/>
        <p:txBody>
          <a:bodyPr/>
          <a:lstStyle/>
          <a:p>
            <a:fld id="{2AE0A5F7-18CF-42D7-865E-9BC89C445029}" type="slidenum">
              <a:rPr lang="en-US" smtClean="0"/>
              <a:t>11</a:t>
            </a:fld>
            <a:endParaRPr lang="en-US"/>
          </a:p>
        </p:txBody>
      </p:sp>
    </p:spTree>
    <p:extLst>
      <p:ext uri="{BB962C8B-B14F-4D97-AF65-F5344CB8AC3E}">
        <p14:creationId xmlns:p14="http://schemas.microsoft.com/office/powerpoint/2010/main" val="366278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647065" y="207854"/>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a:t>
            </a:r>
          </a:p>
        </p:txBody>
      </p:sp>
      <p:cxnSp>
        <p:nvCxnSpPr>
          <p:cNvPr id="6" name="Straight Connector 5"/>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656521" y="2365252"/>
            <a:ext cx="3073430" cy="707886"/>
          </a:xfrm>
          <a:prstGeom prst="rect">
            <a:avLst/>
          </a:prstGeom>
        </p:spPr>
        <p:txBody>
          <a:bodyPr wrap="square">
            <a:spAutoFit/>
          </a:bodyPr>
          <a:lstStyle/>
          <a:p>
            <a:r>
              <a:rPr lang="en-US" sz="2000" b="1"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rPr>
              <a:t>Reports, Notices and Filings</a:t>
            </a:r>
            <a:endParaRPr lang="en-US" sz="2000" dirty="0">
              <a:solidFill>
                <a:srgbClr val="44546A"/>
              </a:solidFill>
              <a:latin typeface="HelveticaNeueLT Std"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2" y="948550"/>
            <a:ext cx="3906646" cy="4883309"/>
          </a:xfrm>
          <a:prstGeom prst="rect">
            <a:avLst/>
          </a:prstGeom>
          <a:effectLst>
            <a:outerShdw blurRad="50800" dist="50800" dir="5400000" sx="1000" sy="1000" algn="ctr" rotWithShape="0">
              <a:schemeClr val="tx1">
                <a:alpha val="34000"/>
              </a:schemeClr>
            </a:outerShdw>
            <a:reflection blurRad="241300" stA="97000" endPos="7000" dist="419100" dir="5400000" sy="-100000" algn="bl" rotWithShape="0"/>
            <a:softEdge rad="12700"/>
          </a:effectLst>
        </p:spPr>
      </p:pic>
      <p:cxnSp>
        <p:nvCxnSpPr>
          <p:cNvPr id="10" name="Straight Connector 9"/>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13991" y="3458315"/>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15A"/>
              </a:solidFill>
            </a:endParaRPr>
          </a:p>
        </p:txBody>
      </p: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2"/>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AE0A5F7-18CF-42D7-865E-9BC89C445029}" type="slidenum">
              <a:rPr lang="en-US" smtClean="0"/>
              <a:t>12</a:t>
            </a:fld>
            <a:endParaRPr lang="en-US"/>
          </a:p>
        </p:txBody>
      </p:sp>
      <p:sp>
        <p:nvSpPr>
          <p:cNvPr id="15" name="Rectangle 14"/>
          <p:cNvSpPr/>
          <p:nvPr/>
        </p:nvSpPr>
        <p:spPr>
          <a:xfrm>
            <a:off x="5656521" y="3714825"/>
            <a:ext cx="3073430" cy="707886"/>
          </a:xfrm>
          <a:prstGeom prst="rect">
            <a:avLst/>
          </a:prstGeom>
        </p:spPr>
        <p:txBody>
          <a:bodyPr wrap="square">
            <a:spAutoFit/>
          </a:bodyPr>
          <a:lstStyle/>
          <a:p>
            <a:r>
              <a:rPr lang="en-US" sz="2000" b="1" dirty="0">
                <a:solidFill>
                  <a:srgbClr val="44546A"/>
                </a:solidFill>
                <a:latin typeface="HelveticaNeueLT Std" panose="020B0604020202020204" pitchFamily="34" charset="0"/>
              </a:rPr>
              <a:t>Communication and Coordination </a:t>
            </a:r>
          </a:p>
        </p:txBody>
      </p:sp>
    </p:spTree>
    <p:extLst>
      <p:ext uri="{BB962C8B-B14F-4D97-AF65-F5344CB8AC3E}">
        <p14:creationId xmlns:p14="http://schemas.microsoft.com/office/powerpoint/2010/main" val="174609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Laws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902437"/>
            <a:ext cx="7997826" cy="4739759"/>
          </a:xfrm>
          <a:prstGeom prst="rect">
            <a:avLst/>
          </a:prstGeom>
        </p:spPr>
        <p:txBody>
          <a:bodyPr wrap="square">
            <a:spAutoFit/>
          </a:bodyPr>
          <a:lstStyle/>
          <a:p>
            <a:pPr marL="0" lvl="1"/>
            <a:r>
              <a:rPr lang="en-US" sz="2000" b="1" dirty="0">
                <a:solidFill>
                  <a:schemeClr val="tx2"/>
                </a:solidFill>
                <a:latin typeface="HelveticaNeueLT Std" panose="020B0604020202020204"/>
              </a:rPr>
              <a:t>Since every parcel in Florida is served by at least one special district, various laws, including the following, have been established to hold special districts accountable to citizens and state and local government:</a:t>
            </a:r>
            <a:br>
              <a:rPr lang="en-US" sz="2000" b="1" dirty="0">
                <a:solidFill>
                  <a:schemeClr val="tx2"/>
                </a:solidFill>
                <a:latin typeface="HelveticaNeueLT Std" panose="020B0604020202020204"/>
              </a:rPr>
            </a:br>
            <a:endParaRPr lang="en-US" sz="1000" b="1"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special district’s charter.</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specific statutory authority for a special district’s special purpose.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Florida Constitution (e.g., pledging credit, bond financing and taxes).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Laws of a general nature (e.g., public records, public meetings, financial reporting, elections and ethics).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Uniform Special District Accountability Act: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742950" lvl="2" indent="-285750">
              <a:buFont typeface="Wingdings" panose="05000000000000000000" pitchFamily="2" charset="2"/>
              <a:buChar char="Ø"/>
            </a:pPr>
            <a:r>
              <a:rPr lang="en-US" dirty="0">
                <a:solidFill>
                  <a:schemeClr val="tx2"/>
                </a:solidFill>
                <a:latin typeface="HelveticaNeueLT Std" panose="020B0604020202020204"/>
              </a:rPr>
              <a:t>Requires special districts to comply with many of the same accountability and transparency laws that apply to counties and municipalities – plus additional requirements.</a:t>
            </a:r>
          </a:p>
        </p:txBody>
      </p:sp>
      <p:sp>
        <p:nvSpPr>
          <p:cNvPr id="8" name="Slide Number Placeholder 7"/>
          <p:cNvSpPr>
            <a:spLocks noGrp="1"/>
          </p:cNvSpPr>
          <p:nvPr>
            <p:ph type="sldNum" sz="quarter" idx="12"/>
          </p:nvPr>
        </p:nvSpPr>
        <p:spPr/>
        <p:txBody>
          <a:bodyPr/>
          <a:lstStyle/>
          <a:p>
            <a:fld id="{2AE0A5F7-18CF-42D7-865E-9BC89C445029}" type="slidenum">
              <a:rPr lang="en-US" smtClean="0"/>
              <a:t>13</a:t>
            </a:fld>
            <a:endParaRPr lang="en-US"/>
          </a:p>
        </p:txBody>
      </p:sp>
    </p:spTree>
    <p:extLst>
      <p:ext uri="{BB962C8B-B14F-4D97-AF65-F5344CB8AC3E}">
        <p14:creationId xmlns:p14="http://schemas.microsoft.com/office/powerpoint/2010/main" val="372215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Website</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922675"/>
            <a:ext cx="7997826" cy="5078313"/>
          </a:xfrm>
          <a:prstGeom prst="rect">
            <a:avLst/>
          </a:prstGeom>
        </p:spPr>
        <p:txBody>
          <a:bodyPr wrap="square">
            <a:spAutoFit/>
          </a:bodyPr>
          <a:lstStyle/>
          <a:p>
            <a:pPr marL="0" lvl="1"/>
            <a:r>
              <a:rPr lang="en-US" sz="2000" b="1" dirty="0">
                <a:solidFill>
                  <a:schemeClr val="tx2"/>
                </a:solidFill>
                <a:latin typeface="HelveticaNeueLT Std" panose="020B0604020202020204"/>
              </a:rPr>
              <a:t>Maintain an official website with specified content, including:</a:t>
            </a:r>
          </a:p>
          <a:p>
            <a:pPr marL="0" lvl="1"/>
            <a:endParaRPr lang="en-US" sz="800" b="1"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A public purpose statement;</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a:solidFill>
                  <a:schemeClr val="tx2"/>
                </a:solidFill>
                <a:latin typeface="HelveticaNeueLT Std" panose="020B0604020202020204"/>
              </a:rPr>
              <a:t>A written </a:t>
            </a:r>
            <a:r>
              <a:rPr lang="en-US" dirty="0">
                <a:solidFill>
                  <a:schemeClr val="tx2"/>
                </a:solidFill>
                <a:latin typeface="HelveticaNeueLT Std" panose="020B0604020202020204"/>
              </a:rPr>
              <a:t>boundary or service area description;</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A description of services provided;</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full charter (creation document);</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General contact information for the special district;</a:t>
            </a:r>
          </a:p>
          <a:p>
            <a:pPr marL="342900" lvl="1" indent="-342900">
              <a:buFont typeface="Wingdings" panose="05000000000000000000" pitchFamily="2" charset="2"/>
              <a:buChar char="§"/>
            </a:pP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Official contact information for each governing body member;</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Rates, amounts and authority of all taxes, fees, assessments or charges;</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regular public meeting schedule, meeting and workshop agendas and certain meeting materials;</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final adopted budget and certain budget amendments;</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Links to financial reports; and,</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A link to generally applicable ethics provisions.</a:t>
            </a:r>
          </a:p>
        </p:txBody>
      </p:sp>
      <p:sp>
        <p:nvSpPr>
          <p:cNvPr id="8" name="Slide Number Placeholder 7"/>
          <p:cNvSpPr>
            <a:spLocks noGrp="1"/>
          </p:cNvSpPr>
          <p:nvPr>
            <p:ph type="sldNum" sz="quarter" idx="12"/>
          </p:nvPr>
        </p:nvSpPr>
        <p:spPr/>
        <p:txBody>
          <a:bodyPr/>
          <a:lstStyle/>
          <a:p>
            <a:fld id="{2AE0A5F7-18CF-42D7-865E-9BC89C445029}" type="slidenum">
              <a:rPr lang="en-US" smtClean="0"/>
              <a:t>14</a:t>
            </a:fld>
            <a:endParaRPr lang="en-US"/>
          </a:p>
        </p:txBody>
      </p:sp>
    </p:spTree>
    <p:extLst>
      <p:ext uri="{BB962C8B-B14F-4D97-AF65-F5344CB8AC3E}">
        <p14:creationId xmlns:p14="http://schemas.microsoft.com/office/powerpoint/2010/main" val="277835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Website</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922675"/>
            <a:ext cx="7997826" cy="4985980"/>
          </a:xfrm>
          <a:prstGeom prst="rect">
            <a:avLst/>
          </a:prstGeom>
        </p:spPr>
        <p:txBody>
          <a:bodyPr wrap="square">
            <a:spAutoFit/>
          </a:bodyPr>
          <a:lstStyle/>
          <a:p>
            <a:pPr marL="0" lvl="1"/>
            <a:r>
              <a:rPr lang="en-US" sz="2000" b="1" dirty="0">
                <a:solidFill>
                  <a:schemeClr val="tx2"/>
                </a:solidFill>
                <a:latin typeface="HelveticaNeueLT Std" panose="020B0604020202020204"/>
              </a:rPr>
              <a:t>Websites must comply with the Americans with Disabilities Act of 1990 and the Rehabilitation Act of 1973:</a:t>
            </a:r>
          </a:p>
          <a:p>
            <a:pPr marL="0" lvl="1"/>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sz="2000" dirty="0">
                <a:solidFill>
                  <a:schemeClr val="tx2"/>
                </a:solidFill>
                <a:latin typeface="HelveticaNeueLT Std" panose="020B0604020202020204"/>
              </a:rPr>
              <a:t>Content must be accessible to people with disabilities who use assistive technology devices to access the Internet. For example:</a:t>
            </a:r>
            <a:br>
              <a:rPr lang="en-US" sz="2000" dirty="0">
                <a:solidFill>
                  <a:schemeClr val="tx2"/>
                </a:solidFill>
                <a:latin typeface="HelveticaNeueLT Std" panose="020B0604020202020204"/>
              </a:rPr>
            </a:br>
            <a:endParaRPr lang="en-US" sz="1000" b="1"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A “skip navigation” link must be present at the top of every webpage so screen reader users can bypass the various navigational links and go directly to the main content.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Portable Document Format (PDF) files must be readable by screen readers and braille displays. Unless remediated, scanned documents are not compliant. As an alternative, provide the content in Hypertext Markup Language (HTML).</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Links must be descriptive so they make sense when read out of context.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Links must be unique.</a:t>
            </a:r>
          </a:p>
          <a:p>
            <a:pPr marL="0" lvl="1"/>
            <a:endParaRPr lang="en-US" sz="800" b="1" dirty="0">
              <a:solidFill>
                <a:schemeClr val="tx2"/>
              </a:solidFill>
              <a:latin typeface="HelveticaNeueLT Std" panose="020B0604020202020204"/>
            </a:endParaRPr>
          </a:p>
        </p:txBody>
      </p:sp>
      <p:sp>
        <p:nvSpPr>
          <p:cNvPr id="8" name="Slide Number Placeholder 7"/>
          <p:cNvSpPr>
            <a:spLocks noGrp="1"/>
          </p:cNvSpPr>
          <p:nvPr>
            <p:ph type="sldNum" sz="quarter" idx="12"/>
          </p:nvPr>
        </p:nvSpPr>
        <p:spPr/>
        <p:txBody>
          <a:bodyPr/>
          <a:lstStyle/>
          <a:p>
            <a:fld id="{2AE0A5F7-18CF-42D7-865E-9BC89C445029}" type="slidenum">
              <a:rPr lang="en-US" smtClean="0"/>
              <a:t>15</a:t>
            </a:fld>
            <a:endParaRPr lang="en-US"/>
          </a:p>
        </p:txBody>
      </p:sp>
    </p:spTree>
    <p:extLst>
      <p:ext uri="{BB962C8B-B14F-4D97-AF65-F5344CB8AC3E}">
        <p14:creationId xmlns:p14="http://schemas.microsoft.com/office/powerpoint/2010/main" val="210656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Website</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922675"/>
            <a:ext cx="7997826" cy="5201424"/>
          </a:xfrm>
          <a:prstGeom prst="rect">
            <a:avLst/>
          </a:prstGeom>
        </p:spPr>
        <p:txBody>
          <a:bodyPr wrap="square">
            <a:spAutoFit/>
          </a:bodyPr>
          <a:lstStyle/>
          <a:p>
            <a:pPr marL="742950" lvl="2" indent="-285750">
              <a:buFont typeface="Wingdings" panose="05000000000000000000" pitchFamily="2" charset="2"/>
              <a:buChar char="Ø"/>
            </a:pPr>
            <a:r>
              <a:rPr lang="en-US" dirty="0">
                <a:solidFill>
                  <a:schemeClr val="tx2"/>
                </a:solidFill>
                <a:latin typeface="HelveticaNeueLT Std" panose="020B0604020202020204"/>
              </a:rPr>
              <a:t>Acronyms must have the proper markup to tell screen readers what to read.</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“Alt tags” must be present for images to provide a text alternative of the image. “Long descriptions” must be present for complex images.</a:t>
            </a:r>
          </a:p>
          <a:p>
            <a:pPr marL="800100" lvl="2"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Videos must have closed captioning or plain text scripts.</a:t>
            </a:r>
          </a:p>
          <a:p>
            <a:pPr marL="800100" lvl="2"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Color must not be used to convey a message.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Tables must have properly marked up headers and should be used for data only as opposed to organizing text.</a:t>
            </a:r>
          </a:p>
          <a:p>
            <a:pPr marL="0" lvl="1"/>
            <a:endParaRPr lang="en-US" sz="1000" dirty="0">
              <a:solidFill>
                <a:schemeClr val="tx2"/>
              </a:solidFill>
              <a:latin typeface="HelveticaNeueLT Std" panose="020B0604020202020204"/>
            </a:endParaRPr>
          </a:p>
          <a:p>
            <a:pPr marL="0" lvl="1"/>
            <a:r>
              <a:rPr lang="en-US" b="1" dirty="0">
                <a:solidFill>
                  <a:schemeClr val="tx2"/>
                </a:solidFill>
                <a:latin typeface="HelveticaNeueLT Std" panose="020B0604020202020204"/>
              </a:rPr>
              <a:t>Suggestions</a:t>
            </a:r>
          </a:p>
          <a:p>
            <a:pPr marL="0" lvl="1"/>
            <a:endParaRPr lang="en-US" sz="1000" b="1"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Consult with your legal counsel regarding compliance requirements.</a:t>
            </a: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Ensure that your webmaster is well-trained in making websites  accessible.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Test your pages for compliance using commercial or free online checkers and evaluators; correct noted deficiencies.</a:t>
            </a:r>
            <a:endParaRPr lang="en-US" sz="1000" dirty="0">
              <a:solidFill>
                <a:schemeClr val="tx2"/>
              </a:solidFill>
              <a:latin typeface="HelveticaNeueLT Std" panose="020B0604020202020204"/>
            </a:endParaRPr>
          </a:p>
        </p:txBody>
      </p:sp>
      <p:sp>
        <p:nvSpPr>
          <p:cNvPr id="8" name="Slide Number Placeholder 7"/>
          <p:cNvSpPr>
            <a:spLocks noGrp="1"/>
          </p:cNvSpPr>
          <p:nvPr>
            <p:ph type="sldNum" sz="quarter" idx="12"/>
          </p:nvPr>
        </p:nvSpPr>
        <p:spPr/>
        <p:txBody>
          <a:bodyPr/>
          <a:lstStyle/>
          <a:p>
            <a:fld id="{2AE0A5F7-18CF-42D7-865E-9BC89C445029}" type="slidenum">
              <a:rPr lang="en-US" smtClean="0"/>
              <a:t>16</a:t>
            </a:fld>
            <a:endParaRPr lang="en-US" dirty="0"/>
          </a:p>
        </p:txBody>
      </p:sp>
    </p:spTree>
    <p:extLst>
      <p:ext uri="{BB962C8B-B14F-4D97-AF65-F5344CB8AC3E}">
        <p14:creationId xmlns:p14="http://schemas.microsoft.com/office/powerpoint/2010/main" val="2532880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Meetings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76262" y="855719"/>
            <a:ext cx="7997826" cy="4401205"/>
          </a:xfrm>
          <a:prstGeom prst="rect">
            <a:avLst/>
          </a:prstGeom>
        </p:spPr>
        <p:txBody>
          <a:bodyPr wrap="square">
            <a:spAutoFit/>
          </a:bodyPr>
          <a:lstStyle/>
          <a:p>
            <a:pPr marL="0" lvl="1"/>
            <a:r>
              <a:rPr lang="en-US" sz="2000" b="1" dirty="0">
                <a:solidFill>
                  <a:schemeClr val="tx2"/>
                </a:solidFill>
                <a:latin typeface="HelveticaNeueLT Std" panose="020B0604020202020204"/>
              </a:rPr>
              <a:t>Meetings must be open and governed by the Sunshine Law, the Uniform Special District Accountability Act and the Administrative Procedures Act:</a:t>
            </a:r>
            <a:br>
              <a:rPr lang="en-US" b="1" dirty="0">
                <a:solidFill>
                  <a:schemeClr val="tx2"/>
                </a:solidFill>
                <a:latin typeface="HelveticaNeueLT Std" panose="020B0604020202020204"/>
              </a:rPr>
            </a:br>
            <a:endParaRPr lang="en-US" sz="1000" b="1" dirty="0">
              <a:solidFill>
                <a:schemeClr val="tx2"/>
              </a:solidFill>
              <a:latin typeface="HelveticaNeueLT Std" panose="020B0604020202020204"/>
            </a:endParaRPr>
          </a:p>
          <a:p>
            <a:pPr marL="342900" lvl="1" indent="-342900">
              <a:buFont typeface="Wingdings" panose="05000000000000000000" pitchFamily="2" charset="2"/>
              <a:buChar char="§"/>
            </a:pPr>
            <a:r>
              <a:rPr lang="en-US" b="1" dirty="0">
                <a:solidFill>
                  <a:schemeClr val="tx2"/>
                </a:solidFill>
                <a:latin typeface="HelveticaNeueLT Std" panose="020B0604020202020204"/>
              </a:rPr>
              <a:t>Sunshine Law:</a:t>
            </a: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Provide reasonable public notice of meetings.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Include a statement that anyone wanting to appeal an official decision made on any subject at the meeting must have a verbatim record of the meeting that includes the testimony and evidence on which the appeal is based.</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Promptly record minutes and make available for public inspection.</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Provide a reasonable opportunity for citizens to be heard on a proposition before the governing body.</a:t>
            </a:r>
            <a:endParaRPr lang="en-US" sz="1000" b="1" dirty="0">
              <a:solidFill>
                <a:schemeClr val="tx2"/>
              </a:solidFill>
              <a:latin typeface="HelveticaNeueLT Std" panose="020B0604020202020204"/>
            </a:endParaRPr>
          </a:p>
        </p:txBody>
      </p:sp>
      <p:sp>
        <p:nvSpPr>
          <p:cNvPr id="8" name="Slide Number Placeholder 7"/>
          <p:cNvSpPr>
            <a:spLocks noGrp="1"/>
          </p:cNvSpPr>
          <p:nvPr>
            <p:ph type="sldNum" sz="quarter" idx="12"/>
          </p:nvPr>
        </p:nvSpPr>
        <p:spPr/>
        <p:txBody>
          <a:bodyPr/>
          <a:lstStyle/>
          <a:p>
            <a:fld id="{2AE0A5F7-18CF-42D7-865E-9BC89C445029}" type="slidenum">
              <a:rPr lang="en-US" smtClean="0"/>
              <a:t>17</a:t>
            </a:fld>
            <a:endParaRPr lang="en-US"/>
          </a:p>
        </p:txBody>
      </p:sp>
    </p:spTree>
    <p:extLst>
      <p:ext uri="{BB962C8B-B14F-4D97-AF65-F5344CB8AC3E}">
        <p14:creationId xmlns:p14="http://schemas.microsoft.com/office/powerpoint/2010/main" val="200238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Meetings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806606"/>
            <a:ext cx="7997826" cy="5324535"/>
          </a:xfrm>
          <a:prstGeom prst="rect">
            <a:avLst/>
          </a:prstGeom>
        </p:spPr>
        <p:txBody>
          <a:bodyPr wrap="square">
            <a:spAutoFit/>
          </a:bodyPr>
          <a:lstStyle/>
          <a:p>
            <a:pPr marL="342900" lvl="1" indent="-342900">
              <a:buFont typeface="Wingdings" panose="05000000000000000000" pitchFamily="2" charset="2"/>
              <a:buChar char="§"/>
            </a:pPr>
            <a:r>
              <a:rPr lang="en-US" b="1" dirty="0">
                <a:solidFill>
                  <a:schemeClr val="tx2"/>
                </a:solidFill>
                <a:latin typeface="HelveticaNeueLT Std" panose="020B0604020202020204"/>
              </a:rPr>
              <a:t>Uniform Special District Accountability Act:</a:t>
            </a: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Prepare quarterly, semiannually or annually a </a:t>
            </a:r>
            <a:r>
              <a:rPr lang="en-US" i="1" dirty="0">
                <a:solidFill>
                  <a:schemeClr val="tx2"/>
                </a:solidFill>
                <a:latin typeface="HelveticaNeueLT Std" panose="020B0604020202020204"/>
              </a:rPr>
              <a:t>Regular Public Meeting Schedule</a:t>
            </a:r>
            <a:r>
              <a:rPr lang="en-US" dirty="0">
                <a:solidFill>
                  <a:schemeClr val="tx2"/>
                </a:solidFill>
                <a:latin typeface="HelveticaNeueLT Std" panose="020B0604020202020204"/>
              </a:rPr>
              <a:t> that provides the date, time and location of each meeting.</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dirty="0">
                <a:solidFill>
                  <a:schemeClr val="tx2"/>
                </a:solidFill>
                <a:latin typeface="HelveticaNeueLT Std" panose="020B0604020202020204"/>
              </a:rPr>
              <a:t>Publish in a specified newspaper.</a:t>
            </a:r>
          </a:p>
          <a:p>
            <a:pPr marL="1257300" lvl="3" indent="-342900">
              <a:buFont typeface="Arial" panose="020B0604020202020204" pitchFamily="34" charset="0"/>
              <a:buChar char="•"/>
            </a:pP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dirty="0">
                <a:solidFill>
                  <a:schemeClr val="tx2"/>
                </a:solidFill>
                <a:latin typeface="HelveticaNeueLT Std" panose="020B0604020202020204"/>
              </a:rPr>
              <a:t>File with the county in which the special district has territory.</a:t>
            </a:r>
          </a:p>
          <a:p>
            <a:pPr marL="1257300" lvl="3" indent="-342900">
              <a:buFont typeface="Arial" panose="020B0604020202020204" pitchFamily="34" charset="0"/>
              <a:buChar char="•"/>
            </a:pP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dirty="0">
                <a:solidFill>
                  <a:schemeClr val="tx2"/>
                </a:solidFill>
                <a:latin typeface="HelveticaNeueLT Std" panose="020B0604020202020204"/>
              </a:rPr>
              <a:t>Post on the special district’s official website.</a:t>
            </a:r>
          </a:p>
          <a:p>
            <a:pPr marL="1257300" lvl="3" indent="-342900">
              <a:buFont typeface="Arial" panose="020B0604020202020204" pitchFamily="34" charset="0"/>
              <a:buChar char="•"/>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Independent special districts must properly notice meetings other than regular or recessed and reconvened meetings: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b="1" dirty="0">
                <a:solidFill>
                  <a:schemeClr val="tx2"/>
                </a:solidFill>
                <a:latin typeface="HelveticaNeueLT Std" panose="020B0604020202020204"/>
              </a:rPr>
              <a:t>Non-emergency situation:</a:t>
            </a:r>
            <a:r>
              <a:rPr lang="en-US" dirty="0">
                <a:solidFill>
                  <a:schemeClr val="tx2"/>
                </a:solidFill>
                <a:latin typeface="HelveticaNeueLT Std" panose="020B0604020202020204"/>
              </a:rPr>
              <a:t> Advertise the day, time, place and purpose at least seven days before such meeting in a newspaper of general paid circulation in the county or counties in which the special district is located.</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b="1" dirty="0">
                <a:solidFill>
                  <a:schemeClr val="tx2"/>
                </a:solidFill>
                <a:latin typeface="HelveticaNeueLT Std" panose="020B0604020202020204"/>
              </a:rPr>
              <a:t>Emergency situation:</a:t>
            </a:r>
            <a:r>
              <a:rPr lang="en-US" dirty="0">
                <a:solidFill>
                  <a:schemeClr val="tx2"/>
                </a:solidFill>
                <a:latin typeface="HelveticaNeueLT Std" panose="020B0604020202020204"/>
              </a:rPr>
              <a:t> Hold the meeting as necessary with reasonable notice; the governing body must subsequently ratify the meeting.</a:t>
            </a:r>
            <a:endParaRPr lang="en-US" sz="1000" dirty="0">
              <a:solidFill>
                <a:schemeClr val="tx2"/>
              </a:solidFill>
              <a:latin typeface="HelveticaNeueLT Std" panose="020B0604020202020204"/>
            </a:endParaRPr>
          </a:p>
        </p:txBody>
      </p:sp>
      <p:sp>
        <p:nvSpPr>
          <p:cNvPr id="8" name="Slide Number Placeholder 7"/>
          <p:cNvSpPr>
            <a:spLocks noGrp="1"/>
          </p:cNvSpPr>
          <p:nvPr>
            <p:ph type="sldNum" sz="quarter" idx="12"/>
          </p:nvPr>
        </p:nvSpPr>
        <p:spPr/>
        <p:txBody>
          <a:bodyPr/>
          <a:lstStyle/>
          <a:p>
            <a:fld id="{2AE0A5F7-18CF-42D7-865E-9BC89C445029}" type="slidenum">
              <a:rPr lang="en-US" smtClean="0"/>
              <a:t>18</a:t>
            </a:fld>
            <a:endParaRPr lang="en-US"/>
          </a:p>
        </p:txBody>
      </p:sp>
    </p:spTree>
    <p:extLst>
      <p:ext uri="{BB962C8B-B14F-4D97-AF65-F5344CB8AC3E}">
        <p14:creationId xmlns:p14="http://schemas.microsoft.com/office/powerpoint/2010/main" val="25288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Introduction</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1036565"/>
            <a:ext cx="7997826" cy="2708434"/>
          </a:xfrm>
          <a:prstGeom prst="rect">
            <a:avLst/>
          </a:prstGeom>
        </p:spPr>
        <p:txBody>
          <a:bodyPr wrap="square">
            <a:spAutoFit/>
          </a:bodyPr>
          <a:lstStyle/>
          <a:p>
            <a:r>
              <a:rPr lang="en-US" sz="2000" b="1" dirty="0">
                <a:solidFill>
                  <a:schemeClr val="tx2"/>
                </a:solidFill>
                <a:latin typeface="HelveticaNeueLT Std" panose="020B0604020202020204"/>
              </a:rPr>
              <a:t>Welcome!</a:t>
            </a:r>
          </a:p>
          <a:p>
            <a:endParaRPr lang="en-US" sz="2000" b="1" dirty="0">
              <a:solidFill>
                <a:schemeClr val="tx2"/>
              </a:solidFill>
              <a:latin typeface="HelveticaNeueLT Std" panose="020B0604020202020204"/>
            </a:endParaRPr>
          </a:p>
          <a:p>
            <a:pPr marL="285750" indent="-285750">
              <a:buFont typeface="Wingdings" panose="05000000000000000000" pitchFamily="2" charset="2"/>
              <a:buChar char="§"/>
            </a:pPr>
            <a:r>
              <a:rPr lang="en-US" dirty="0">
                <a:solidFill>
                  <a:schemeClr val="tx2"/>
                </a:solidFill>
                <a:latin typeface="HelveticaNeueLT Std" panose="020B0604020202020204"/>
              </a:rPr>
              <a:t>Presentation Overview:</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Special District Basics</a:t>
            </a:r>
          </a:p>
          <a:p>
            <a:pPr marL="800100" lvl="1"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Accountability and Transparency</a:t>
            </a:r>
          </a:p>
          <a:p>
            <a:pPr marL="800100" lvl="1"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Oversight and Enforcement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Technical Assistance Resources</a:t>
            </a:r>
            <a:endParaRPr lang="en-US" sz="1000" dirty="0">
              <a:solidFill>
                <a:schemeClr val="tx2"/>
              </a:solidFill>
              <a:latin typeface="HelveticaNeueLT Std" panose="020B0604020202020204"/>
            </a:endParaRPr>
          </a:p>
        </p:txBody>
      </p:sp>
      <p:sp>
        <p:nvSpPr>
          <p:cNvPr id="8" name="Slide Number Placeholder 7"/>
          <p:cNvSpPr>
            <a:spLocks noGrp="1"/>
          </p:cNvSpPr>
          <p:nvPr>
            <p:ph type="sldNum" sz="quarter" idx="12"/>
          </p:nvPr>
        </p:nvSpPr>
        <p:spPr/>
        <p:txBody>
          <a:bodyPr/>
          <a:lstStyle/>
          <a:p>
            <a:fld id="{2AE0A5F7-18CF-42D7-865E-9BC89C445029}" type="slidenum">
              <a:rPr lang="en-US" smtClean="0"/>
              <a:t>1</a:t>
            </a:fld>
            <a:endParaRPr lang="en-US"/>
          </a:p>
        </p:txBody>
      </p:sp>
    </p:spTree>
    <p:extLst>
      <p:ext uri="{BB962C8B-B14F-4D97-AF65-F5344CB8AC3E}">
        <p14:creationId xmlns:p14="http://schemas.microsoft.com/office/powerpoint/2010/main" val="333039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Meetings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729067"/>
            <a:ext cx="7997826" cy="5478423"/>
          </a:xfrm>
          <a:prstGeom prst="rect">
            <a:avLst/>
          </a:prstGeom>
        </p:spPr>
        <p:txBody>
          <a:bodyPr wrap="square">
            <a:spAutoFit/>
          </a:bodyPr>
          <a:lstStyle/>
          <a:p>
            <a:pPr marL="800100" lvl="2" indent="-342900">
              <a:buFont typeface="Wingdings" panose="05000000000000000000" pitchFamily="2" charset="2"/>
              <a:buChar char="Ø"/>
            </a:pPr>
            <a:r>
              <a:rPr lang="en-US" dirty="0">
                <a:solidFill>
                  <a:schemeClr val="tx2"/>
                </a:solidFill>
                <a:latin typeface="HelveticaNeueLT Std" panose="020B0604020202020204"/>
              </a:rPr>
              <a:t>Post the following on the special district’s official website at least seven days before a regular meeting or workshop and keep it there for at least one year:</a:t>
            </a:r>
            <a:br>
              <a:rPr lang="en-US" dirty="0">
                <a:solidFill>
                  <a:schemeClr val="tx2"/>
                </a:solidFill>
                <a:latin typeface="HelveticaNeueLT Std" panose="020B0604020202020204"/>
              </a:rPr>
            </a:br>
            <a:endParaRPr lang="en-US" sz="1000" b="1" dirty="0">
              <a:solidFill>
                <a:schemeClr val="tx2"/>
              </a:solidFill>
              <a:latin typeface="HelveticaNeueLT Std" panose="020B0604020202020204"/>
            </a:endParaRPr>
          </a:p>
          <a:p>
            <a:pPr marL="1257300" lvl="3" indent="-342900">
              <a:buFont typeface="Arial" panose="020B0604020202020204" pitchFamily="34" charset="0"/>
              <a:buChar char="•"/>
            </a:pPr>
            <a:r>
              <a:rPr lang="en-US" dirty="0">
                <a:solidFill>
                  <a:schemeClr val="tx2"/>
                </a:solidFill>
                <a:latin typeface="HelveticaNeueLT Std" panose="020B0604020202020204"/>
              </a:rPr>
              <a:t>Meeting and workshop agendas.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dirty="0">
                <a:solidFill>
                  <a:schemeClr val="tx2"/>
                </a:solidFill>
                <a:latin typeface="HelveticaNeueLT Std" panose="020B0604020202020204"/>
              </a:rPr>
              <a:t>Meeting materials, when available in an electronic format, excluding confidential and exempt information.</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Hold meetings in one of the following types of buildings: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dirty="0">
                <a:solidFill>
                  <a:schemeClr val="tx2"/>
                </a:solidFill>
                <a:latin typeface="HelveticaNeueLT Std" panose="020B0604020202020204"/>
              </a:rPr>
              <a:t>A public building when available within the district.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dirty="0">
                <a:solidFill>
                  <a:schemeClr val="tx2"/>
                </a:solidFill>
                <a:latin typeface="HelveticaNeueLT Std" panose="020B0604020202020204"/>
              </a:rPr>
              <a:t>The local county courthouse.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dirty="0">
                <a:solidFill>
                  <a:schemeClr val="tx2"/>
                </a:solidFill>
                <a:latin typeface="HelveticaNeueLT Std" panose="020B0604020202020204"/>
              </a:rPr>
              <a:t>A building in the county that is accessible to the public.</a:t>
            </a:r>
          </a:p>
          <a:p>
            <a:pPr marL="1257300" lvl="3" indent="-342900">
              <a:buFont typeface="Arial" panose="020B0604020202020204" pitchFamily="34" charset="0"/>
              <a:buChar char="•"/>
            </a:pP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b="1" dirty="0">
                <a:solidFill>
                  <a:schemeClr val="tx2"/>
                </a:solidFill>
                <a:latin typeface="HelveticaNeueLT Std" panose="020B0604020202020204"/>
              </a:rPr>
              <a:t>Administrative Procedures Act:</a:t>
            </a:r>
            <a:endParaRPr lang="en-US" dirty="0">
              <a:solidFill>
                <a:schemeClr val="tx2"/>
              </a:solidFill>
              <a:latin typeface="HelveticaNeueLT Std" panose="020B0604020202020204"/>
            </a:endParaRP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Consult with your legal counsel for information about possible additional meeting requirements (e.g., giving notice of public meetings, hearings and workshops by publication in the Florida Administrative Register).</a:t>
            </a:r>
          </a:p>
        </p:txBody>
      </p:sp>
      <p:sp>
        <p:nvSpPr>
          <p:cNvPr id="8" name="Slide Number Placeholder 7"/>
          <p:cNvSpPr>
            <a:spLocks noGrp="1"/>
          </p:cNvSpPr>
          <p:nvPr>
            <p:ph type="sldNum" sz="quarter" idx="12"/>
          </p:nvPr>
        </p:nvSpPr>
        <p:spPr/>
        <p:txBody>
          <a:bodyPr/>
          <a:lstStyle/>
          <a:p>
            <a:fld id="{2AE0A5F7-18CF-42D7-865E-9BC89C445029}" type="slidenum">
              <a:rPr lang="en-US" smtClean="0"/>
              <a:t>19</a:t>
            </a:fld>
            <a:endParaRPr lang="en-US"/>
          </a:p>
        </p:txBody>
      </p:sp>
    </p:spTree>
    <p:extLst>
      <p:ext uri="{BB962C8B-B14F-4D97-AF65-F5344CB8AC3E}">
        <p14:creationId xmlns:p14="http://schemas.microsoft.com/office/powerpoint/2010/main" val="405266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3" y="250986"/>
            <a:ext cx="811886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Fiscal Year</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1078064"/>
            <a:ext cx="7997826" cy="3939540"/>
          </a:xfrm>
          <a:prstGeom prst="rect">
            <a:avLst/>
          </a:prstGeom>
        </p:spPr>
        <p:txBody>
          <a:bodyPr wrap="square">
            <a:spAutoFit/>
          </a:bodyPr>
          <a:lstStyle/>
          <a:p>
            <a:r>
              <a:rPr lang="en-US" sz="2000" b="1" dirty="0">
                <a:solidFill>
                  <a:schemeClr val="tx2"/>
                </a:solidFill>
                <a:latin typeface="HelveticaNeueLT Std" panose="020B0604020202020204"/>
              </a:rPr>
              <a:t>Comply with the uniform fiscal year requirement.</a:t>
            </a:r>
          </a:p>
          <a:p>
            <a:endParaRPr lang="en-US" sz="1000"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Section 218.33, Florida Statutes, requires each county agency, each municipality and each special district to begin its fiscal year on October 1 and end it on September 30.</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However, according to the Florida Department of Financial Services:</a:t>
            </a:r>
          </a:p>
          <a:p>
            <a:pPr marL="800100" lvl="1" indent="-342900">
              <a:buFont typeface="Wingdings" panose="05000000000000000000" pitchFamily="2" charset="2"/>
              <a:buChar char="Ø"/>
            </a:pPr>
            <a:endParaRPr lang="en-US" sz="1000" dirty="0">
              <a:solidFill>
                <a:schemeClr val="tx2"/>
              </a:solidFill>
              <a:latin typeface="HelveticaNeueLT Std" panose="020B0604020202020204"/>
            </a:endParaRPr>
          </a:p>
          <a:p>
            <a:pPr marL="1257300" lvl="2" indent="-342900">
              <a:buFont typeface="Arial" panose="020B0604020202020204" pitchFamily="34" charset="0"/>
              <a:buChar char="•"/>
            </a:pPr>
            <a:r>
              <a:rPr lang="en-US" dirty="0">
                <a:solidFill>
                  <a:schemeClr val="tx2"/>
                </a:solidFill>
                <a:latin typeface="HelveticaNeueLT Std" panose="020B0604020202020204"/>
              </a:rPr>
              <a:t>Five soil and water conservation districts are using a fiscal year that begins on January 1 and ends on December 31; and,</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2" indent="-342900">
              <a:buFont typeface="Arial" panose="020B0604020202020204" pitchFamily="34" charset="0"/>
              <a:buChar char="•"/>
            </a:pPr>
            <a:r>
              <a:rPr lang="en-US" dirty="0">
                <a:solidFill>
                  <a:schemeClr val="tx2"/>
                </a:solidFill>
                <a:latin typeface="HelveticaNeueLT Std" panose="020B0604020202020204"/>
              </a:rPr>
              <a:t>Three soil and water conservation districts are using a fiscal year that begins on July 1 and ends on June 30.</a:t>
            </a:r>
          </a:p>
          <a:p>
            <a:pPr marL="800100" lvl="1"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Note: Use the required October 1 through September 30 fiscal year unless authorized in law to use some other fiscal year.</a:t>
            </a:r>
          </a:p>
        </p:txBody>
      </p:sp>
      <p:sp>
        <p:nvSpPr>
          <p:cNvPr id="8" name="Slide Number Placeholder 7"/>
          <p:cNvSpPr>
            <a:spLocks noGrp="1"/>
          </p:cNvSpPr>
          <p:nvPr>
            <p:ph type="sldNum" sz="quarter" idx="12"/>
          </p:nvPr>
        </p:nvSpPr>
        <p:spPr/>
        <p:txBody>
          <a:bodyPr/>
          <a:lstStyle/>
          <a:p>
            <a:fld id="{2AE0A5F7-18CF-42D7-865E-9BC89C445029}" type="slidenum">
              <a:rPr lang="en-US" smtClean="0"/>
              <a:t>20</a:t>
            </a:fld>
            <a:endParaRPr lang="en-US"/>
          </a:p>
        </p:txBody>
      </p:sp>
    </p:spTree>
    <p:extLst>
      <p:ext uri="{BB962C8B-B14F-4D97-AF65-F5344CB8AC3E}">
        <p14:creationId xmlns:p14="http://schemas.microsoft.com/office/powerpoint/2010/main" val="1333127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Budget</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1078064"/>
            <a:ext cx="7997826" cy="4955203"/>
          </a:xfrm>
          <a:prstGeom prst="rect">
            <a:avLst/>
          </a:prstGeom>
        </p:spPr>
        <p:txBody>
          <a:bodyPr wrap="square">
            <a:spAutoFit/>
          </a:bodyPr>
          <a:lstStyle/>
          <a:p>
            <a:r>
              <a:rPr lang="en-US" sz="2000" b="1" dirty="0">
                <a:solidFill>
                  <a:schemeClr val="tx2"/>
                </a:solidFill>
                <a:latin typeface="HelveticaNeueLT Std" panose="020B0604020202020204"/>
              </a:rPr>
              <a:t>Adopt a budget by resolution each fiscal year at a regular public meeting.</a:t>
            </a:r>
          </a:p>
          <a:p>
            <a:endParaRPr lang="en-US" sz="1000" dirty="0">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budget must: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Follow generally accepted accounting principles.</a:t>
            </a:r>
          </a:p>
          <a:p>
            <a:pPr marL="800100" lvl="2"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Show budgeted revenues and expenditures by organizational unit for each fund.</a:t>
            </a:r>
          </a:p>
          <a:p>
            <a:pPr marL="800100" lvl="2"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Show budget details with at least the same level of detail required for the Annual Financial Report.</a:t>
            </a:r>
          </a:p>
          <a:p>
            <a:pPr marL="0" lvl="1"/>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Post the tentative budget on the special district’s official website at least two days before the budget hearing held pursuant to section 200.065, Florida Statutes (method of fixing millage), or some other law and keep it there for at least 45 days.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Post the final budget on the special district’s official website within 30 days after adoption and keep it there for at least two years.</a:t>
            </a:r>
          </a:p>
        </p:txBody>
      </p:sp>
      <p:sp>
        <p:nvSpPr>
          <p:cNvPr id="8" name="Slide Number Placeholder 7"/>
          <p:cNvSpPr>
            <a:spLocks noGrp="1"/>
          </p:cNvSpPr>
          <p:nvPr>
            <p:ph type="sldNum" sz="quarter" idx="12"/>
          </p:nvPr>
        </p:nvSpPr>
        <p:spPr/>
        <p:txBody>
          <a:bodyPr/>
          <a:lstStyle/>
          <a:p>
            <a:fld id="{2AE0A5F7-18CF-42D7-865E-9BC89C445029}" type="slidenum">
              <a:rPr lang="en-US" smtClean="0"/>
              <a:t>21</a:t>
            </a:fld>
            <a:endParaRPr lang="en-US"/>
          </a:p>
        </p:txBody>
      </p:sp>
    </p:spTree>
    <p:extLst>
      <p:ext uri="{BB962C8B-B14F-4D97-AF65-F5344CB8AC3E}">
        <p14:creationId xmlns:p14="http://schemas.microsoft.com/office/powerpoint/2010/main" val="59967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Budget</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901932"/>
            <a:ext cx="7997826" cy="4678204"/>
          </a:xfrm>
          <a:prstGeom prst="rect">
            <a:avLst/>
          </a:prstGeom>
        </p:spPr>
        <p:txBody>
          <a:bodyPr wrap="square">
            <a:spAutoFit/>
          </a:bodyPr>
          <a:lstStyle/>
          <a:p>
            <a:pPr marL="0" lvl="1"/>
            <a:r>
              <a:rPr lang="en-US" sz="2000" b="1" dirty="0">
                <a:solidFill>
                  <a:schemeClr val="tx2"/>
                </a:solidFill>
                <a:latin typeface="HelveticaNeueLT Std" panose="020B0604020202020204"/>
              </a:rPr>
              <a:t>Complete budget amendments within the fiscal year or within 60 days following the end of the fiscal year.</a:t>
            </a:r>
            <a:br>
              <a:rPr lang="en-US" sz="2000"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Appropriations for expenditures within a fund may be decreased or increased by motion recorded in the minutes if the total appropriations of the fund do not increase.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special district’s governing body may establish procedures by which the designated budget officer may authorize certain amendments if the total appropriations of the fund do not increase.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If a budget amendment is required for any other purpose: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Adopt the amendment by resolution;</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Post the amendment on the special district’s official website within five days after adoption; and,</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Keep the amendment on the website for at least two years.</a:t>
            </a:r>
          </a:p>
        </p:txBody>
      </p:sp>
      <p:sp>
        <p:nvSpPr>
          <p:cNvPr id="8" name="Slide Number Placeholder 7"/>
          <p:cNvSpPr>
            <a:spLocks noGrp="1"/>
          </p:cNvSpPr>
          <p:nvPr>
            <p:ph type="sldNum" sz="quarter" idx="12"/>
          </p:nvPr>
        </p:nvSpPr>
        <p:spPr/>
        <p:txBody>
          <a:bodyPr/>
          <a:lstStyle/>
          <a:p>
            <a:fld id="{2AE0A5F7-18CF-42D7-865E-9BC89C445029}" type="slidenum">
              <a:rPr lang="en-US" smtClean="0"/>
              <a:t>22</a:t>
            </a:fld>
            <a:endParaRPr lang="en-US"/>
          </a:p>
        </p:txBody>
      </p:sp>
    </p:spTree>
    <p:extLst>
      <p:ext uri="{BB962C8B-B14F-4D97-AF65-F5344CB8AC3E}">
        <p14:creationId xmlns:p14="http://schemas.microsoft.com/office/powerpoint/2010/main" val="3843109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89827" y="284826"/>
            <a:ext cx="8312299"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Registration</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5" y="1068575"/>
            <a:ext cx="7997826" cy="3416320"/>
          </a:xfrm>
          <a:prstGeom prst="rect">
            <a:avLst/>
          </a:prstGeom>
        </p:spPr>
        <p:txBody>
          <a:bodyPr wrap="square">
            <a:spAutoFit/>
          </a:bodyPr>
          <a:lstStyle/>
          <a:p>
            <a:pPr marL="0" lvl="1"/>
            <a:r>
              <a:rPr lang="en-US" sz="2000" b="1" dirty="0">
                <a:solidFill>
                  <a:schemeClr val="tx2"/>
                </a:solidFill>
                <a:latin typeface="HelveticaNeueLT Std" panose="020B0604020202020204"/>
              </a:rPr>
              <a:t>Ensure proper registration with the state by filing the following with the Special District Accountability Program:</a:t>
            </a:r>
          </a:p>
          <a:p>
            <a:pPr marL="0" lvl="1"/>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Creation document, boundary map and amendments (file amendments within 30 days after adoption).</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Current registered agent and registered office (name, address, telephone, fax and email); file changes upon making the changes.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The Annual Update Form (file when paying the annual state fee).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Official web address.</a:t>
            </a: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0" lvl="1"/>
            <a:r>
              <a:rPr lang="en-US" dirty="0">
                <a:solidFill>
                  <a:schemeClr val="tx2"/>
                </a:solidFill>
                <a:latin typeface="HelveticaNeueLT Std" panose="020B0604020202020204"/>
              </a:rPr>
              <a:t>Filings may be emailed to </a:t>
            </a:r>
            <a:r>
              <a:rPr lang="en-US" dirty="0">
                <a:solidFill>
                  <a:schemeClr val="tx2"/>
                </a:solidFill>
                <a:latin typeface="HelveticaNeueLT Std" panose="020B0604020202020204"/>
                <a:hlinkClick r:id="rId3"/>
              </a:rPr>
              <a:t>Jack.Gaskins@DEO.MyFlorida.com</a:t>
            </a:r>
            <a:r>
              <a:rPr lang="en-US" dirty="0">
                <a:solidFill>
                  <a:schemeClr val="tx2"/>
                </a:solidFill>
                <a:latin typeface="HelveticaNeueLT Std" panose="020B0604020202020204"/>
              </a:rPr>
              <a:t>.</a:t>
            </a:r>
          </a:p>
        </p:txBody>
      </p:sp>
      <p:sp>
        <p:nvSpPr>
          <p:cNvPr id="8" name="Slide Number Placeholder 7"/>
          <p:cNvSpPr>
            <a:spLocks noGrp="1"/>
          </p:cNvSpPr>
          <p:nvPr>
            <p:ph type="sldNum" sz="quarter" idx="12"/>
          </p:nvPr>
        </p:nvSpPr>
        <p:spPr/>
        <p:txBody>
          <a:bodyPr/>
          <a:lstStyle/>
          <a:p>
            <a:fld id="{2AE0A5F7-18CF-42D7-865E-9BC89C445029}" type="slidenum">
              <a:rPr lang="en-US" smtClean="0"/>
              <a:t>23</a:t>
            </a:fld>
            <a:endParaRPr lang="en-US"/>
          </a:p>
        </p:txBody>
      </p:sp>
    </p:spTree>
    <p:extLst>
      <p:ext uri="{BB962C8B-B14F-4D97-AF65-F5344CB8AC3E}">
        <p14:creationId xmlns:p14="http://schemas.microsoft.com/office/powerpoint/2010/main" val="1411418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Filings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944232"/>
            <a:ext cx="7997826" cy="4278094"/>
          </a:xfrm>
          <a:prstGeom prst="rect">
            <a:avLst/>
          </a:prstGeom>
        </p:spPr>
        <p:txBody>
          <a:bodyPr wrap="square">
            <a:spAutoFit/>
          </a:bodyPr>
          <a:lstStyle/>
          <a:p>
            <a:pPr marL="0" lvl="1"/>
            <a:r>
              <a:rPr lang="en-US" sz="2000" b="1" dirty="0">
                <a:solidFill>
                  <a:schemeClr val="tx2"/>
                </a:solidFill>
                <a:latin typeface="HelveticaNeueLT Std" panose="020B0604020202020204"/>
              </a:rPr>
              <a:t>Ensure cooperation and coordination with the county in which the special district has territory by filing the following with the clerk of the board of county commissioners:</a:t>
            </a:r>
          </a:p>
          <a:p>
            <a:pPr marL="0" lvl="1"/>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Registered agent and registered office (name, address, telephone, fax and email); file changes upon making the changes.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Regular public meeting schedule.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Budget, tax levy and/or financial information:</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Independent special districts must file if requested.</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Dependent special districts must file when requested, because the county must include the special district’s budget within its own budget, unless the county agrees the special district may have a separate budget.</a:t>
            </a:r>
            <a:endParaRPr lang="en-US" sz="1000" dirty="0">
              <a:solidFill>
                <a:schemeClr val="tx2"/>
              </a:solidFill>
              <a:latin typeface="HelveticaNeueLT Std" panose="020B0604020202020204"/>
            </a:endParaRPr>
          </a:p>
        </p:txBody>
      </p:sp>
      <p:sp>
        <p:nvSpPr>
          <p:cNvPr id="8" name="Slide Number Placeholder 7"/>
          <p:cNvSpPr>
            <a:spLocks noGrp="1"/>
          </p:cNvSpPr>
          <p:nvPr>
            <p:ph type="sldNum" sz="quarter" idx="12"/>
          </p:nvPr>
        </p:nvSpPr>
        <p:spPr/>
        <p:txBody>
          <a:bodyPr/>
          <a:lstStyle/>
          <a:p>
            <a:fld id="{2AE0A5F7-18CF-42D7-865E-9BC89C445029}" type="slidenum">
              <a:rPr lang="en-US" smtClean="0"/>
              <a:t>24</a:t>
            </a:fld>
            <a:endParaRPr lang="en-US"/>
          </a:p>
        </p:txBody>
      </p:sp>
    </p:spTree>
    <p:extLst>
      <p:ext uri="{BB962C8B-B14F-4D97-AF65-F5344CB8AC3E}">
        <p14:creationId xmlns:p14="http://schemas.microsoft.com/office/powerpoint/2010/main" val="2103450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Filings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824942"/>
            <a:ext cx="7997826" cy="4431983"/>
          </a:xfrm>
          <a:prstGeom prst="rect">
            <a:avLst/>
          </a:prstGeom>
        </p:spPr>
        <p:txBody>
          <a:bodyPr wrap="square">
            <a:spAutoFit/>
          </a:bodyPr>
          <a:lstStyle/>
          <a:p>
            <a:pPr marL="0" lvl="1"/>
            <a:r>
              <a:rPr lang="en-US" sz="2000" b="1" dirty="0">
                <a:solidFill>
                  <a:schemeClr val="tx2"/>
                </a:solidFill>
                <a:latin typeface="HelveticaNeueLT Std" panose="020B0604020202020204"/>
              </a:rPr>
              <a:t>File an Annual Financial Audit Report with the Florida Auditor General and the Florida Department of Financial Services when annual revenues or combined expenditures and expenses:</a:t>
            </a:r>
          </a:p>
          <a:p>
            <a:pPr marL="0" lvl="1"/>
            <a:endParaRPr lang="en-US" sz="1000" dirty="0">
              <a:solidFill>
                <a:schemeClr val="tx2"/>
              </a:solidFill>
              <a:latin typeface="HelveticaNeueLT Std" panose="020B0604020202020204"/>
            </a:endParaRPr>
          </a:p>
          <a:p>
            <a:pPr marL="285750" lvl="1" indent="-285750">
              <a:buFont typeface="Wingdings" panose="05000000000000000000" pitchFamily="2" charset="2"/>
              <a:buChar char="§"/>
            </a:pPr>
            <a:r>
              <a:rPr lang="en-US" dirty="0">
                <a:solidFill>
                  <a:schemeClr val="tx2"/>
                </a:solidFill>
                <a:latin typeface="HelveticaNeueLT Std" panose="020B0604020202020204"/>
              </a:rPr>
              <a:t>Exceed $100,000; or,</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285750" lvl="1" indent="-285750">
              <a:buFont typeface="Wingdings" panose="05000000000000000000" pitchFamily="2" charset="2"/>
              <a:buChar char="§"/>
            </a:pPr>
            <a:r>
              <a:rPr lang="en-US" dirty="0">
                <a:solidFill>
                  <a:schemeClr val="tx2"/>
                </a:solidFill>
                <a:latin typeface="HelveticaNeueLT Std" panose="020B0604020202020204"/>
              </a:rPr>
              <a:t>Fall between $50,000 and $100,000 and the special district did not have an audit the previous two fiscal years.</a:t>
            </a:r>
            <a:endParaRPr lang="en-US" sz="2000" b="1" dirty="0">
              <a:solidFill>
                <a:schemeClr val="tx2"/>
              </a:solidFill>
              <a:latin typeface="HelveticaNeueLT Std" panose="020B0604020202020204"/>
            </a:endParaRPr>
          </a:p>
          <a:p>
            <a:pPr marL="0" lvl="1"/>
            <a:endParaRPr lang="en-US" sz="1000" b="1" dirty="0">
              <a:solidFill>
                <a:schemeClr val="tx2"/>
              </a:solidFill>
              <a:latin typeface="HelveticaNeueLT Std" panose="020B0604020202020204"/>
            </a:endParaRPr>
          </a:p>
          <a:p>
            <a:pPr marL="0" lvl="1"/>
            <a:r>
              <a:rPr lang="en-US" sz="2000" b="1" dirty="0">
                <a:solidFill>
                  <a:schemeClr val="tx2"/>
                </a:solidFill>
                <a:latin typeface="HelveticaNeueLT Std" panose="020B0604020202020204"/>
              </a:rPr>
              <a:t>Due date:</a:t>
            </a:r>
          </a:p>
          <a:p>
            <a:pPr marL="0" lvl="1"/>
            <a:endParaRPr lang="en-US" sz="1000" dirty="0">
              <a:solidFill>
                <a:schemeClr val="tx2"/>
              </a:solidFill>
              <a:latin typeface="HelveticaNeueLT Std" panose="020B0604020202020204"/>
            </a:endParaRPr>
          </a:p>
          <a:p>
            <a:pPr marL="285750" lvl="1" indent="-285750">
              <a:buFont typeface="Wingdings" panose="05000000000000000000" pitchFamily="2" charset="2"/>
              <a:buChar char="§"/>
            </a:pPr>
            <a:r>
              <a:rPr lang="en-US" dirty="0">
                <a:solidFill>
                  <a:schemeClr val="tx2"/>
                </a:solidFill>
                <a:latin typeface="HelveticaNeueLT Std" panose="020B0604020202020204"/>
              </a:rPr>
              <a:t>Within 45 days after the certified public accountant delivers the completed report to the governing body, but no later than June 30 (nine months after the fiscal year end date).</a:t>
            </a:r>
          </a:p>
          <a:p>
            <a:pPr marL="285750" lvl="1" indent="-285750">
              <a:buFont typeface="Wingdings" panose="05000000000000000000" pitchFamily="2" charset="2"/>
              <a:buChar char="§"/>
            </a:pPr>
            <a:endParaRPr lang="en-US" sz="1000" dirty="0">
              <a:solidFill>
                <a:schemeClr val="tx2"/>
              </a:solidFill>
              <a:latin typeface="HelveticaNeueLT Std" panose="020B0604020202020204"/>
            </a:endParaRPr>
          </a:p>
          <a:p>
            <a:pPr marL="0" lvl="1"/>
            <a:r>
              <a:rPr lang="en-US" dirty="0">
                <a:solidFill>
                  <a:schemeClr val="tx2"/>
                </a:solidFill>
                <a:latin typeface="HelveticaNeueLT Std" panose="020B0604020202020204"/>
              </a:rPr>
              <a:t>A dependent special district may be included in the financial audit of the county.</a:t>
            </a:r>
          </a:p>
        </p:txBody>
      </p:sp>
      <p:sp>
        <p:nvSpPr>
          <p:cNvPr id="8" name="Slide Number Placeholder 7"/>
          <p:cNvSpPr>
            <a:spLocks noGrp="1"/>
          </p:cNvSpPr>
          <p:nvPr>
            <p:ph type="sldNum" sz="quarter" idx="12"/>
          </p:nvPr>
        </p:nvSpPr>
        <p:spPr/>
        <p:txBody>
          <a:bodyPr/>
          <a:lstStyle/>
          <a:p>
            <a:fld id="{2AE0A5F7-18CF-42D7-865E-9BC89C445029}" type="slidenum">
              <a:rPr lang="en-US" smtClean="0"/>
              <a:t>25</a:t>
            </a:fld>
            <a:endParaRPr lang="en-US"/>
          </a:p>
        </p:txBody>
      </p:sp>
    </p:spTree>
    <p:extLst>
      <p:ext uri="{BB962C8B-B14F-4D97-AF65-F5344CB8AC3E}">
        <p14:creationId xmlns:p14="http://schemas.microsoft.com/office/powerpoint/2010/main" val="1762398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Accountability and Transparency – Filings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1078064"/>
            <a:ext cx="7997826" cy="3170099"/>
          </a:xfrm>
          <a:prstGeom prst="rect">
            <a:avLst/>
          </a:prstGeom>
        </p:spPr>
        <p:txBody>
          <a:bodyPr wrap="square">
            <a:spAutoFit/>
          </a:bodyPr>
          <a:lstStyle/>
          <a:p>
            <a:pPr marL="0" lvl="1"/>
            <a:r>
              <a:rPr lang="en-US" sz="2000" b="1" dirty="0">
                <a:solidFill>
                  <a:schemeClr val="tx2"/>
                </a:solidFill>
                <a:latin typeface="HelveticaNeueLT Std" panose="020B0604020202020204"/>
              </a:rPr>
              <a:t>File an Annual Financial Report with the Florida Department of Financial Services:</a:t>
            </a:r>
          </a:p>
          <a:p>
            <a:pPr marL="0" lvl="1"/>
            <a:endParaRPr lang="en-US" sz="1000" b="1"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To report annual revenues, expenditures and long-term liabilities.</a:t>
            </a: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0" lvl="1"/>
            <a:r>
              <a:rPr lang="en-US" sz="2000" b="1" dirty="0">
                <a:solidFill>
                  <a:schemeClr val="tx2"/>
                </a:solidFill>
                <a:latin typeface="HelveticaNeueLT Std" panose="020B0604020202020204"/>
              </a:rPr>
              <a:t>Due date:</a:t>
            </a:r>
            <a:br>
              <a:rPr lang="en-US" sz="2000" b="1" dirty="0">
                <a:solidFill>
                  <a:schemeClr val="tx2"/>
                </a:solidFill>
                <a:latin typeface="HelveticaNeueLT Std" panose="020B0604020202020204"/>
              </a:rPr>
            </a:br>
            <a:endParaRPr lang="en-US" sz="1000" b="1"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No later than June 30 (nine months after the fiscal year end).</a:t>
            </a:r>
          </a:p>
          <a:p>
            <a:pPr marL="0" lvl="1"/>
            <a:endParaRPr lang="en-US" sz="1000" dirty="0">
              <a:solidFill>
                <a:schemeClr val="tx2"/>
              </a:solidFill>
              <a:latin typeface="HelveticaNeueLT Std" panose="020B0604020202020204"/>
            </a:endParaRPr>
          </a:p>
          <a:p>
            <a:pPr marL="0" lvl="1"/>
            <a:r>
              <a:rPr lang="en-US" dirty="0">
                <a:solidFill>
                  <a:schemeClr val="tx2"/>
                </a:solidFill>
                <a:latin typeface="HelveticaNeueLT Std" panose="020B0604020202020204"/>
              </a:rPr>
              <a:t>A dependent special district may report through the county but must be listed separately.</a:t>
            </a:r>
          </a:p>
          <a:p>
            <a:pPr marL="0" lvl="1"/>
            <a:endParaRPr lang="en-US" sz="1000" dirty="0">
              <a:solidFill>
                <a:schemeClr val="tx2"/>
              </a:solidFill>
              <a:latin typeface="HelveticaNeueLT Std" panose="020B0604020202020204"/>
            </a:endParaRPr>
          </a:p>
          <a:p>
            <a:pPr marL="0" lvl="1"/>
            <a:r>
              <a:rPr lang="en-US" dirty="0">
                <a:solidFill>
                  <a:schemeClr val="tx2"/>
                </a:solidFill>
                <a:latin typeface="HelveticaNeueLT Std" panose="020B0604020202020204"/>
              </a:rPr>
              <a:t>The report must be completed online at </a:t>
            </a:r>
            <a:r>
              <a:rPr lang="en-US" dirty="0">
                <a:solidFill>
                  <a:schemeClr val="tx2"/>
                </a:solidFill>
                <a:latin typeface="HelveticaNeueLT Std" panose="020B0604020202020204"/>
                <a:hlinkClick r:id="rId3"/>
              </a:rPr>
              <a:t>apps.fldfs.com/</a:t>
            </a:r>
            <a:r>
              <a:rPr lang="en-US" dirty="0" err="1">
                <a:solidFill>
                  <a:schemeClr val="tx2"/>
                </a:solidFill>
                <a:latin typeface="HelveticaNeueLT Std" panose="020B0604020202020204"/>
                <a:hlinkClick r:id="rId3"/>
              </a:rPr>
              <a:t>LocalGov</a:t>
            </a:r>
            <a:r>
              <a:rPr lang="en-US" dirty="0">
                <a:solidFill>
                  <a:schemeClr val="tx2"/>
                </a:solidFill>
                <a:latin typeface="HelveticaNeueLT Std" panose="020B0604020202020204"/>
              </a:rPr>
              <a:t>.</a:t>
            </a:r>
          </a:p>
        </p:txBody>
      </p:sp>
      <p:sp>
        <p:nvSpPr>
          <p:cNvPr id="8" name="Slide Number Placeholder 7"/>
          <p:cNvSpPr>
            <a:spLocks noGrp="1"/>
          </p:cNvSpPr>
          <p:nvPr>
            <p:ph type="sldNum" sz="quarter" idx="12"/>
          </p:nvPr>
        </p:nvSpPr>
        <p:spPr/>
        <p:txBody>
          <a:bodyPr/>
          <a:lstStyle/>
          <a:p>
            <a:fld id="{2AE0A5F7-18CF-42D7-865E-9BC89C445029}" type="slidenum">
              <a:rPr lang="en-US" smtClean="0"/>
              <a:t>26</a:t>
            </a:fld>
            <a:endParaRPr lang="en-US"/>
          </a:p>
        </p:txBody>
      </p:sp>
    </p:spTree>
    <p:extLst>
      <p:ext uri="{BB962C8B-B14F-4D97-AF65-F5344CB8AC3E}">
        <p14:creationId xmlns:p14="http://schemas.microsoft.com/office/powerpoint/2010/main" val="3881155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7065" y="207854"/>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Oversight and Enforcement</a:t>
            </a:r>
          </a:p>
        </p:txBody>
      </p:sp>
      <p:cxnSp>
        <p:nvCxnSpPr>
          <p:cNvPr id="6" name="Straight Connector 5"/>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571460" y="1723564"/>
            <a:ext cx="3073430" cy="707886"/>
          </a:xfrm>
          <a:prstGeom prst="rect">
            <a:avLst/>
          </a:prstGeom>
        </p:spPr>
        <p:txBody>
          <a:bodyPr wrap="square">
            <a:spAutoFit/>
          </a:bodyPr>
          <a:lstStyle/>
          <a:p>
            <a:r>
              <a:rPr lang="en-US" sz="2000" b="1"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rPr>
              <a:t>How are special districts overseen?</a:t>
            </a:r>
            <a:endParaRPr lang="en-US" sz="2000" dirty="0">
              <a:solidFill>
                <a:srgbClr val="44546A"/>
              </a:solidFill>
              <a:latin typeface="HelveticaNeueLT Std"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2" y="1510613"/>
            <a:ext cx="5223353" cy="2935524"/>
          </a:xfrm>
          <a:prstGeom prst="rect">
            <a:avLst/>
          </a:prstGeom>
          <a:effectLst>
            <a:outerShdw blurRad="50800" dist="50800" dir="5400000" sx="1000" sy="1000" algn="ctr" rotWithShape="0">
              <a:schemeClr val="tx1">
                <a:alpha val="43000"/>
              </a:schemeClr>
            </a:outerShdw>
            <a:reflection blurRad="241300" stA="97000" endPos="7000" dist="419100" dir="5400000" sy="-100000" algn="bl" rotWithShape="0"/>
            <a:softEdge rad="12700"/>
          </a:effectLst>
        </p:spPr>
      </p:pic>
      <p:cxnSp>
        <p:nvCxnSpPr>
          <p:cNvPr id="10" name="Straight Connector 9"/>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56521" y="2756171"/>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15A"/>
              </a:solidFill>
            </a:endParaRPr>
          </a:p>
        </p:txBody>
      </p: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2"/>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E4B8818-3EA1-436A-BA40-532363766580}" type="slidenum">
              <a:rPr lang="en-US" smtClean="0">
                <a:solidFill>
                  <a:prstClr val="black">
                    <a:tint val="75000"/>
                  </a:prstClr>
                </a:solidFill>
              </a:rPr>
              <a:pPr algn="r">
                <a:defRPr/>
              </a:pPr>
              <a:t>27</a:t>
            </a:fld>
            <a:endParaRPr lang="en-US" dirty="0">
              <a:solidFill>
                <a:prstClr val="black">
                  <a:tint val="75000"/>
                </a:prstClr>
              </a:solidFill>
            </a:endParaRPr>
          </a:p>
        </p:txBody>
      </p:sp>
    </p:spTree>
    <p:extLst>
      <p:ext uri="{BB962C8B-B14F-4D97-AF65-F5344CB8AC3E}">
        <p14:creationId xmlns:p14="http://schemas.microsoft.com/office/powerpoint/2010/main" val="70287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Oversight and Enforcement</a:t>
            </a: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 – Overview</a:t>
            </a:r>
            <a:endPar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76262" y="981219"/>
            <a:ext cx="7997826" cy="3046988"/>
          </a:xfrm>
          <a:prstGeom prst="rect">
            <a:avLst/>
          </a:prstGeom>
        </p:spPr>
        <p:txBody>
          <a:bodyPr wrap="square">
            <a:spAutoFit/>
          </a:bodyPr>
          <a:lstStyle/>
          <a:p>
            <a:pPr marL="342900" lvl="1" indent="-342900">
              <a:buFont typeface="Wingdings" panose="05000000000000000000" pitchFamily="2" charset="2"/>
              <a:buChar char="§"/>
            </a:pPr>
            <a:r>
              <a:rPr lang="en-US" dirty="0">
                <a:solidFill>
                  <a:schemeClr val="tx2"/>
                </a:solidFill>
                <a:latin typeface="HelveticaNeueLT Std" panose="020B0604020202020204"/>
              </a:rPr>
              <a:t>Special district, county and municipality oversight and enforcement is very similar.</a:t>
            </a:r>
            <a:br>
              <a:rPr lang="en-US" sz="2000"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285750" lvl="1" indent="-285750">
              <a:buFont typeface="Wingdings" panose="05000000000000000000" pitchFamily="2" charset="2"/>
              <a:buChar char="§"/>
            </a:pPr>
            <a:r>
              <a:rPr lang="en-US" dirty="0">
                <a:solidFill>
                  <a:schemeClr val="tx2"/>
                </a:solidFill>
                <a:latin typeface="HelveticaNeueLT Std" panose="020B0604020202020204"/>
              </a:rPr>
              <a:t>A special district’s governing body is responsible for ensuring the special district complies with applicable laws while governing the special district according to its charter and enabling laws.</a:t>
            </a: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285750" lvl="1" indent="-285750">
              <a:buFont typeface="Wingdings" panose="05000000000000000000" pitchFamily="2" charset="2"/>
              <a:buChar char="§"/>
            </a:pPr>
            <a:r>
              <a:rPr lang="en-US" dirty="0">
                <a:solidFill>
                  <a:schemeClr val="tx2"/>
                </a:solidFill>
                <a:latin typeface="HelveticaNeueLT Std" panose="020B0604020202020204"/>
              </a:rPr>
              <a:t>Specific laws provide oversight and enforcement as it relates to illegal activity, and ethics, open meeting and public record violations.</a:t>
            </a:r>
          </a:p>
          <a:p>
            <a:pPr marL="0" lvl="1"/>
            <a:endParaRPr lang="en-US" sz="1000" dirty="0">
              <a:solidFill>
                <a:schemeClr val="tx2"/>
              </a:solidFill>
              <a:latin typeface="HelveticaNeueLT Std" panose="020B0604020202020204"/>
            </a:endParaRPr>
          </a:p>
          <a:p>
            <a:pPr marL="285750" lvl="1" indent="-285750">
              <a:buFont typeface="Wingdings" panose="05000000000000000000" pitchFamily="2" charset="2"/>
              <a:buChar char="§"/>
            </a:pPr>
            <a:r>
              <a:rPr lang="en-US" dirty="0">
                <a:solidFill>
                  <a:schemeClr val="tx2"/>
                </a:solidFill>
                <a:latin typeface="HelveticaNeueLT Std" panose="020B0604020202020204"/>
              </a:rPr>
              <a:t>The Uniform Special District Accountability Act provides additional oversight and enforcement as it relates to special districts.</a:t>
            </a:r>
          </a:p>
        </p:txBody>
      </p:sp>
      <p:sp>
        <p:nvSpPr>
          <p:cNvPr id="8" name="Slide Number Placeholder 7"/>
          <p:cNvSpPr>
            <a:spLocks noGrp="1"/>
          </p:cNvSpPr>
          <p:nvPr>
            <p:ph type="sldNum" sz="quarter" idx="12"/>
          </p:nvPr>
        </p:nvSpPr>
        <p:spPr/>
        <p:txBody>
          <a:bodyPr/>
          <a:lstStyle/>
          <a:p>
            <a:fld id="{2AE0A5F7-18CF-42D7-865E-9BC89C445029}" type="slidenum">
              <a:rPr lang="en-US" smtClean="0"/>
              <a:t>28</a:t>
            </a:fld>
            <a:endParaRPr lang="en-US"/>
          </a:p>
        </p:txBody>
      </p:sp>
    </p:spTree>
    <p:extLst>
      <p:ext uri="{BB962C8B-B14F-4D97-AF65-F5344CB8AC3E}">
        <p14:creationId xmlns:p14="http://schemas.microsoft.com/office/powerpoint/2010/main" val="100169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Introduction</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844311"/>
            <a:ext cx="7997826" cy="5416868"/>
          </a:xfrm>
          <a:prstGeom prst="rect">
            <a:avLst/>
          </a:prstGeom>
        </p:spPr>
        <p:txBody>
          <a:bodyPr wrap="square">
            <a:spAutoFit/>
          </a:bodyPr>
          <a:lstStyle/>
          <a:p>
            <a:r>
              <a:rPr lang="en-US" sz="2000" b="1" dirty="0">
                <a:solidFill>
                  <a:schemeClr val="tx2"/>
                </a:solidFill>
                <a:latin typeface="HelveticaNeueLT Std" panose="020B0604020202020204"/>
              </a:rPr>
              <a:t>Special District Accountability Program</a:t>
            </a:r>
          </a:p>
          <a:p>
            <a:endParaRPr lang="en-US" sz="1000" b="1"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Administers the Uniform Special District Accountability Act (Chapter 189, Florida Statutes):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Provides related technical advisory assistance to special districts.</a:t>
            </a:r>
          </a:p>
          <a:p>
            <a:pPr marL="628650" lvl="1" indent="-171450">
              <a:buFont typeface="Wingdings" panose="05000000000000000000" pitchFamily="2" charset="2"/>
              <a:buChar char="Ø"/>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Helps noncomplying special districts come into compliance.</a:t>
            </a:r>
          </a:p>
          <a:p>
            <a:pPr marL="742950" lvl="1" indent="-285750">
              <a:buFont typeface="Wingdings" panose="05000000000000000000" pitchFamily="2" charset="2"/>
              <a:buChar char="Ø"/>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Initiates enforcement proceedings.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Declares special districts inactive.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Serves as a special district liaison for state agencies.</a:t>
            </a:r>
          </a:p>
          <a:p>
            <a:pPr marL="342900" indent="-342900">
              <a:buFont typeface="Wingdings" panose="05000000000000000000" pitchFamily="2" charset="2"/>
              <a:buChar char="§"/>
            </a:pPr>
            <a:endParaRPr lang="en-US" sz="1000"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Publishes Online:</a:t>
            </a:r>
          </a:p>
          <a:p>
            <a:pPr marL="342900" indent="-342900">
              <a:buFont typeface="Wingdings" panose="05000000000000000000" pitchFamily="2" charset="2"/>
              <a:buChar char="§"/>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i="1" dirty="0">
                <a:solidFill>
                  <a:schemeClr val="tx2"/>
                </a:solidFill>
                <a:latin typeface="HelveticaNeueLT Std" panose="020B0604020202020204"/>
              </a:rPr>
              <a:t>Official List of Special Districts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i="1" dirty="0">
                <a:solidFill>
                  <a:schemeClr val="tx2"/>
                </a:solidFill>
                <a:latin typeface="HelveticaNeueLT Std" panose="020B0604020202020204"/>
              </a:rPr>
              <a:t>Florida Special District Handbook</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i="1" dirty="0">
                <a:solidFill>
                  <a:schemeClr val="tx2"/>
                </a:solidFill>
                <a:latin typeface="HelveticaNeueLT Std" panose="020B0604020202020204"/>
              </a:rPr>
              <a:t>Special District Noncompliance Status Reports</a:t>
            </a:r>
            <a:br>
              <a:rPr lang="en-US" i="1"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Collects a required annual state fee ($175) from each special district.</a:t>
            </a:r>
          </a:p>
        </p:txBody>
      </p:sp>
      <p:sp>
        <p:nvSpPr>
          <p:cNvPr id="8" name="Slide Number Placeholder 7"/>
          <p:cNvSpPr>
            <a:spLocks noGrp="1"/>
          </p:cNvSpPr>
          <p:nvPr>
            <p:ph type="sldNum" sz="quarter" idx="12"/>
          </p:nvPr>
        </p:nvSpPr>
        <p:spPr/>
        <p:txBody>
          <a:bodyPr/>
          <a:lstStyle/>
          <a:p>
            <a:fld id="{2AE0A5F7-18CF-42D7-865E-9BC89C445029}" type="slidenum">
              <a:rPr lang="en-US" smtClean="0"/>
              <a:t>2</a:t>
            </a:fld>
            <a:endParaRPr lang="en-US"/>
          </a:p>
        </p:txBody>
      </p:sp>
    </p:spTree>
    <p:extLst>
      <p:ext uri="{BB962C8B-B14F-4D97-AF65-F5344CB8AC3E}">
        <p14:creationId xmlns:p14="http://schemas.microsoft.com/office/powerpoint/2010/main" val="1330467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Oversight and Enforcement</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814406"/>
            <a:ext cx="7997826" cy="4124206"/>
          </a:xfrm>
          <a:prstGeom prst="rect">
            <a:avLst/>
          </a:prstGeom>
        </p:spPr>
        <p:txBody>
          <a:bodyPr wrap="square">
            <a:spAutoFit/>
          </a:bodyPr>
          <a:lstStyle/>
          <a:p>
            <a:pPr marL="342900" lvl="1" indent="-342900">
              <a:buFont typeface="Wingdings" panose="05000000000000000000" pitchFamily="2" charset="2"/>
              <a:buChar char="§"/>
            </a:pPr>
            <a:r>
              <a:rPr lang="en-US" dirty="0">
                <a:solidFill>
                  <a:schemeClr val="tx2"/>
                </a:solidFill>
                <a:latin typeface="HelveticaNeueLT Std" panose="020B0604020202020204"/>
              </a:rPr>
              <a:t>A county must take action, as authorized, if a dependent special district does not comply with certain requirements:</a:t>
            </a:r>
            <a:br>
              <a:rPr lang="en-US" dirty="0">
                <a:solidFill>
                  <a:schemeClr val="tx2"/>
                </a:solidFill>
                <a:latin typeface="HelveticaNeueLT Std" panose="020B0604020202020204"/>
              </a:rPr>
            </a:br>
            <a:endParaRPr lang="en-US" sz="8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Deny approval of the special district’s budget.</a:t>
            </a:r>
          </a:p>
          <a:p>
            <a:pPr marL="800100" lvl="2" indent="-342900">
              <a:buFont typeface="Wingdings" panose="05000000000000000000" pitchFamily="2" charset="2"/>
              <a:buChar char="Ø"/>
            </a:pPr>
            <a:endParaRPr lang="en-US" sz="8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Veto the special district’s budget.</a:t>
            </a:r>
            <a:endParaRPr lang="en-US" sz="800" dirty="0">
              <a:solidFill>
                <a:schemeClr val="tx2"/>
              </a:solidFill>
              <a:latin typeface="HelveticaNeueLT Std" panose="020B0604020202020204"/>
            </a:endParaRPr>
          </a:p>
          <a:p>
            <a:pPr marL="457200" lvl="2"/>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A county must notify the registered agent of an independent special district, and if necessary, the Special District Accountability Program, if an independent special district fails to file any of the following. Continued noncompliance could result in an oversight review.</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Registered agent and registered office information;</a:t>
            </a:r>
          </a:p>
          <a:p>
            <a:pPr marL="800100" lvl="2"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Public meeting schedule; and/or,</a:t>
            </a:r>
          </a:p>
          <a:p>
            <a:pPr marL="800100" lvl="2"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Requested financial information.</a:t>
            </a:r>
          </a:p>
        </p:txBody>
      </p:sp>
      <p:sp>
        <p:nvSpPr>
          <p:cNvPr id="8" name="Slide Number Placeholder 7"/>
          <p:cNvSpPr>
            <a:spLocks noGrp="1"/>
          </p:cNvSpPr>
          <p:nvPr>
            <p:ph type="sldNum" sz="quarter" idx="12"/>
          </p:nvPr>
        </p:nvSpPr>
        <p:spPr/>
        <p:txBody>
          <a:bodyPr/>
          <a:lstStyle/>
          <a:p>
            <a:fld id="{2AE0A5F7-18CF-42D7-865E-9BC89C445029}" type="slidenum">
              <a:rPr lang="en-US" smtClean="0"/>
              <a:t>29</a:t>
            </a:fld>
            <a:endParaRPr lang="en-US"/>
          </a:p>
        </p:txBody>
      </p:sp>
    </p:spTree>
    <p:extLst>
      <p:ext uri="{BB962C8B-B14F-4D97-AF65-F5344CB8AC3E}">
        <p14:creationId xmlns:p14="http://schemas.microsoft.com/office/powerpoint/2010/main" val="4031135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Oversight and Enforcement</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856754"/>
            <a:ext cx="7997826" cy="5201424"/>
          </a:xfrm>
          <a:prstGeom prst="rect">
            <a:avLst/>
          </a:prstGeom>
        </p:spPr>
        <p:txBody>
          <a:bodyPr wrap="square">
            <a:spAutoFit/>
          </a:bodyPr>
          <a:lstStyle/>
          <a:p>
            <a:pPr marL="342900" lvl="1" indent="-342900">
              <a:buFont typeface="Wingdings" panose="05000000000000000000" pitchFamily="2" charset="2"/>
              <a:buChar char="§"/>
            </a:pPr>
            <a:r>
              <a:rPr lang="en-US" dirty="0">
                <a:solidFill>
                  <a:schemeClr val="tx2"/>
                </a:solidFill>
                <a:latin typeface="HelveticaNeueLT Std" panose="020B0604020202020204"/>
              </a:rPr>
              <a:t>Most special districts are subject to a general oversight review process to determine if changes should be made, including the continued existence of the special district.</a:t>
            </a: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Soil and water conservation districts may be reviewed as directed by the President of the Senate and the Speaker of the House of Representatives. </a:t>
            </a:r>
            <a:endParaRPr lang="en-US" sz="1000" dirty="0">
              <a:solidFill>
                <a:schemeClr val="tx2"/>
              </a:solidFill>
              <a:latin typeface="HelveticaNeueLT Std" panose="020B0604020202020204"/>
            </a:endParaRPr>
          </a:p>
          <a:p>
            <a:pPr marL="0" lvl="1"/>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dirty="0">
                <a:solidFill>
                  <a:schemeClr val="tx2"/>
                </a:solidFill>
                <a:latin typeface="HelveticaNeueLT Std" panose="020B0604020202020204"/>
              </a:rPr>
              <a:t>State agencies monitor special district reporting. As an example, when special districts do not file the Annual Financial Report and/or the Annual Financial Audit Report by the June 30 deadline:</a:t>
            </a:r>
            <a:endParaRPr lang="en-US" b="1" dirty="0">
              <a:solidFill>
                <a:schemeClr val="tx2"/>
              </a:solidFill>
              <a:latin typeface="HelveticaNeueLT Std" panose="020B0604020202020204"/>
            </a:endParaRPr>
          </a:p>
          <a:p>
            <a:pPr marL="342900" lvl="1" indent="-342900">
              <a:buFont typeface="Wingdings" panose="05000000000000000000" pitchFamily="2" charset="2"/>
              <a:buChar char="§"/>
            </a:pPr>
            <a:endParaRPr lang="en-US" sz="1000" b="1"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The state agency files a noncompliance status report with the Special District Accountability Program.</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The Program posts the noncompliance report on its website (</a:t>
            </a:r>
            <a:r>
              <a:rPr lang="en-US" dirty="0">
                <a:solidFill>
                  <a:schemeClr val="tx2"/>
                </a:solidFill>
                <a:latin typeface="HelveticaNeueLT Std" panose="020B0604020202020204"/>
                <a:hlinkClick r:id="rId3"/>
              </a:rPr>
              <a:t>www.FloridaJobs.org/Noncompliance</a:t>
            </a:r>
            <a:r>
              <a:rPr lang="en-US" dirty="0">
                <a:solidFill>
                  <a:schemeClr val="tx2"/>
                </a:solidFill>
                <a:latin typeface="HelveticaNeueLT Std" panose="020B0604020202020204"/>
              </a:rPr>
              <a: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Arial" panose="020B0604020202020204" pitchFamily="34" charset="0"/>
              <a:buChar char="•"/>
            </a:pPr>
            <a:r>
              <a:rPr lang="en-US" sz="1600" b="1" dirty="0">
                <a:solidFill>
                  <a:schemeClr val="tx2"/>
                </a:solidFill>
                <a:latin typeface="HelveticaNeueLT Std" panose="020B0604020202020204"/>
              </a:rPr>
              <a:t>As of July 10, 2019, a total of 12 soil and water conservation districts remained delinquent in filing a Fiscal Year 2017-18 Annual Financial Report with the Florida Department of Financial Services.</a:t>
            </a:r>
          </a:p>
        </p:txBody>
      </p:sp>
      <p:sp>
        <p:nvSpPr>
          <p:cNvPr id="8" name="Slide Number Placeholder 7"/>
          <p:cNvSpPr>
            <a:spLocks noGrp="1"/>
          </p:cNvSpPr>
          <p:nvPr>
            <p:ph type="sldNum" sz="quarter" idx="12"/>
          </p:nvPr>
        </p:nvSpPr>
        <p:spPr/>
        <p:txBody>
          <a:bodyPr/>
          <a:lstStyle/>
          <a:p>
            <a:fld id="{2AE0A5F7-18CF-42D7-865E-9BC89C445029}" type="slidenum">
              <a:rPr lang="en-US" smtClean="0"/>
              <a:t>30</a:t>
            </a:fld>
            <a:endParaRPr lang="en-US"/>
          </a:p>
        </p:txBody>
      </p:sp>
    </p:spTree>
    <p:extLst>
      <p:ext uri="{BB962C8B-B14F-4D97-AF65-F5344CB8AC3E}">
        <p14:creationId xmlns:p14="http://schemas.microsoft.com/office/powerpoint/2010/main" val="92061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Oversight and Enforcement</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1078064"/>
            <a:ext cx="7997826" cy="4893647"/>
          </a:xfrm>
          <a:prstGeom prst="rect">
            <a:avLst/>
          </a:prstGeom>
        </p:spPr>
        <p:txBody>
          <a:bodyPr wrap="square">
            <a:spAutoFit/>
          </a:bodyPr>
          <a:lstStyle/>
          <a:p>
            <a:pPr marL="800100" lvl="2" indent="-342900">
              <a:buFont typeface="Wingdings" panose="05000000000000000000" pitchFamily="2" charset="2"/>
              <a:buChar char="Ø"/>
            </a:pPr>
            <a:r>
              <a:rPr lang="en-US" dirty="0">
                <a:solidFill>
                  <a:schemeClr val="tx2"/>
                </a:solidFill>
                <a:latin typeface="HelveticaNeueLT Std" panose="020B0604020202020204"/>
              </a:rPr>
              <a:t>The Program mails a certified letter to the special district’s registered agent that:</a:t>
            </a:r>
          </a:p>
          <a:p>
            <a:pPr marL="342900" lvl="1" indent="-342900">
              <a:buFont typeface="Wingdings" panose="05000000000000000000" pitchFamily="2" charset="2"/>
              <a:buChar char="§"/>
            </a:pPr>
            <a:endParaRPr lang="en-US" sz="1000" dirty="0">
              <a:solidFill>
                <a:schemeClr val="tx2"/>
              </a:solidFill>
              <a:latin typeface="HelveticaNeueLT Std" panose="020B0604020202020204"/>
            </a:endParaRPr>
          </a:p>
          <a:p>
            <a:pPr marL="1257300" lvl="3" indent="-342900">
              <a:buFont typeface="Wingdings" panose="05000000000000000000" pitchFamily="2" charset="2"/>
              <a:buChar char="§"/>
            </a:pPr>
            <a:r>
              <a:rPr lang="en-US" dirty="0">
                <a:solidFill>
                  <a:schemeClr val="tx2"/>
                </a:solidFill>
                <a:latin typeface="HelveticaNeueLT Std" panose="020B0604020202020204"/>
              </a:rPr>
              <a:t>Describes the reporting requirement, filing deadlines, filing procedures and how to get more help;</a:t>
            </a:r>
            <a:endParaRPr lang="en-US" sz="1000" dirty="0">
              <a:solidFill>
                <a:schemeClr val="tx2"/>
              </a:solidFill>
              <a:latin typeface="HelveticaNeueLT Std" panose="020B0604020202020204"/>
            </a:endParaRPr>
          </a:p>
          <a:p>
            <a:pPr marL="914400" lvl="3"/>
            <a:endParaRPr lang="en-US" sz="1000" dirty="0">
              <a:solidFill>
                <a:schemeClr val="tx2"/>
              </a:solidFill>
              <a:latin typeface="HelveticaNeueLT Std" panose="020B0604020202020204"/>
            </a:endParaRPr>
          </a:p>
          <a:p>
            <a:pPr marL="1200150" lvl="3" indent="-285750">
              <a:buFont typeface="Wingdings" panose="05000000000000000000" pitchFamily="2" charset="2"/>
              <a:buChar char="§"/>
            </a:pPr>
            <a:r>
              <a:rPr lang="en-US" dirty="0">
                <a:solidFill>
                  <a:schemeClr val="tx2"/>
                </a:solidFill>
                <a:latin typeface="HelveticaNeueLT Std" panose="020B0604020202020204"/>
              </a:rPr>
              <a:t>Requires the special district to file the report within 60 days or, if it is unable to do so, provide a written response to the following:</a:t>
            </a:r>
          </a:p>
          <a:p>
            <a:pPr marL="1371600" lvl="4"/>
            <a:endParaRPr lang="en-US" sz="1000" dirty="0">
              <a:solidFill>
                <a:schemeClr val="tx2"/>
              </a:solidFill>
              <a:latin typeface="HelveticaNeueLT Std" panose="020B0604020202020204"/>
            </a:endParaRPr>
          </a:p>
          <a:p>
            <a:pPr marL="1714500" lvl="4" indent="-342900">
              <a:buFont typeface="+mj-lt"/>
              <a:buAutoNum type="arabicPeriod"/>
            </a:pPr>
            <a:r>
              <a:rPr lang="en-US" dirty="0">
                <a:solidFill>
                  <a:schemeClr val="tx2"/>
                </a:solidFill>
                <a:latin typeface="HelveticaNeueLT Std" panose="020B0604020202020204"/>
              </a:rPr>
              <a:t>The reason(s) it is unable to meet the deadline.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714500" lvl="4" indent="-342900">
              <a:buFont typeface="+mj-lt"/>
              <a:buAutoNum type="arabicPeriod"/>
            </a:pPr>
            <a:r>
              <a:rPr lang="en-US" dirty="0">
                <a:solidFill>
                  <a:schemeClr val="tx2"/>
                </a:solidFill>
                <a:latin typeface="HelveticaNeueLT Std" panose="020B0604020202020204"/>
              </a:rPr>
              <a:t>The steps it is taking to prevent future delinquent filings.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714500" lvl="4" indent="-342900">
              <a:buFont typeface="+mj-lt"/>
              <a:buAutoNum type="arabicPeriod"/>
            </a:pPr>
            <a:r>
              <a:rPr lang="en-US" dirty="0">
                <a:solidFill>
                  <a:schemeClr val="tx2"/>
                </a:solidFill>
                <a:latin typeface="HelveticaNeueLT Std" panose="020B0604020202020204"/>
              </a:rPr>
              <a:t>The estimated date it will file the report.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1257300" lvl="3" indent="-342900">
              <a:buFont typeface="Wingdings" panose="05000000000000000000" pitchFamily="2" charset="2"/>
              <a:buChar char="§"/>
            </a:pPr>
            <a:r>
              <a:rPr lang="en-US" dirty="0">
                <a:solidFill>
                  <a:schemeClr val="tx2"/>
                </a:solidFill>
                <a:latin typeface="HelveticaNeueLT Std" panose="020B0604020202020204"/>
              </a:rPr>
              <a:t>Explains the penalties for not complying within 60 days.</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The state agency also files a noncompliance status report with the Joint Legislative Auditing Committee, which may hold a public hearing.</a:t>
            </a:r>
          </a:p>
        </p:txBody>
      </p:sp>
      <p:sp>
        <p:nvSpPr>
          <p:cNvPr id="8" name="Slide Number Placeholder 7"/>
          <p:cNvSpPr>
            <a:spLocks noGrp="1"/>
          </p:cNvSpPr>
          <p:nvPr>
            <p:ph type="sldNum" sz="quarter" idx="12"/>
          </p:nvPr>
        </p:nvSpPr>
        <p:spPr/>
        <p:txBody>
          <a:bodyPr/>
          <a:lstStyle/>
          <a:p>
            <a:fld id="{2AE0A5F7-18CF-42D7-865E-9BC89C445029}" type="slidenum">
              <a:rPr lang="en-US" smtClean="0"/>
              <a:t>31</a:t>
            </a:fld>
            <a:endParaRPr lang="en-US"/>
          </a:p>
        </p:txBody>
      </p:sp>
    </p:spTree>
    <p:extLst>
      <p:ext uri="{BB962C8B-B14F-4D97-AF65-F5344CB8AC3E}">
        <p14:creationId xmlns:p14="http://schemas.microsoft.com/office/powerpoint/2010/main" val="3118532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Oversight and Enforcement</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990399"/>
            <a:ext cx="7997826" cy="4862870"/>
          </a:xfrm>
          <a:prstGeom prst="rect">
            <a:avLst/>
          </a:prstGeom>
        </p:spPr>
        <p:txBody>
          <a:bodyPr wrap="square">
            <a:spAutoFit/>
          </a:bodyPr>
          <a:lstStyle/>
          <a:p>
            <a:pPr marL="342900" lvl="1" indent="-342900">
              <a:buFont typeface="Wingdings" panose="05000000000000000000" pitchFamily="2" charset="2"/>
              <a:buChar char="§"/>
            </a:pPr>
            <a:r>
              <a:rPr lang="en-US" dirty="0">
                <a:solidFill>
                  <a:schemeClr val="tx2"/>
                </a:solidFill>
                <a:latin typeface="HelveticaNeueLT Std" panose="020B0604020202020204"/>
              </a:rPr>
              <a:t>Most special districts file the report within 60 days. For those that do not, the committee meets to determine whether to initiate enforcement.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The committee will consider any written response concerning why the special district couldn’t meet the 60-day deadline and may delay action to allow the special district more time to file the report.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The committee may determine that enforcement is justified. If so, the committee will direct the program to declare the special district inactive for dissolution or file a petition for enforcement in the Leon County circuit court.</a:t>
            </a:r>
          </a:p>
          <a:p>
            <a:pPr marL="0" lvl="1"/>
            <a:endParaRPr lang="en-US" sz="1000" dirty="0">
              <a:solidFill>
                <a:schemeClr val="tx2"/>
              </a:solidFill>
              <a:latin typeface="HelveticaNeueLT Std" panose="020B0604020202020204"/>
            </a:endParaRPr>
          </a:p>
          <a:p>
            <a:pPr marL="285750" lvl="1" indent="-285750">
              <a:buFont typeface="Wingdings" panose="05000000000000000000" pitchFamily="2" charset="2"/>
              <a:buChar char="§"/>
            </a:pPr>
            <a:r>
              <a:rPr lang="en-US" dirty="0">
                <a:solidFill>
                  <a:schemeClr val="tx2"/>
                </a:solidFill>
                <a:latin typeface="HelveticaNeueLT Std" panose="020B0604020202020204"/>
              </a:rPr>
              <a:t>To help avoid enforcement: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Let the program know if your special district will miss the filing deadline, the reasons why and an estimated filing date.</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800100" lvl="2" indent="-342900">
              <a:buFont typeface="Wingdings" panose="05000000000000000000" pitchFamily="2" charset="2"/>
              <a:buChar char="Ø"/>
            </a:pPr>
            <a:r>
              <a:rPr lang="en-US" dirty="0">
                <a:solidFill>
                  <a:schemeClr val="tx2"/>
                </a:solidFill>
                <a:latin typeface="HelveticaNeueLT Std" panose="020B0604020202020204"/>
              </a:rPr>
              <a:t>Continue to keep the program updated, especially if the estimated filing date changes.</a:t>
            </a:r>
          </a:p>
        </p:txBody>
      </p:sp>
      <p:sp>
        <p:nvSpPr>
          <p:cNvPr id="8" name="Slide Number Placeholder 7"/>
          <p:cNvSpPr>
            <a:spLocks noGrp="1"/>
          </p:cNvSpPr>
          <p:nvPr>
            <p:ph type="sldNum" sz="quarter" idx="12"/>
          </p:nvPr>
        </p:nvSpPr>
        <p:spPr/>
        <p:txBody>
          <a:bodyPr/>
          <a:lstStyle/>
          <a:p>
            <a:fld id="{2AE0A5F7-18CF-42D7-865E-9BC89C445029}" type="slidenum">
              <a:rPr lang="en-US" smtClean="0"/>
              <a:t>32</a:t>
            </a:fld>
            <a:endParaRPr lang="en-US"/>
          </a:p>
        </p:txBody>
      </p:sp>
    </p:spTree>
    <p:extLst>
      <p:ext uri="{BB962C8B-B14F-4D97-AF65-F5344CB8AC3E}">
        <p14:creationId xmlns:p14="http://schemas.microsoft.com/office/powerpoint/2010/main" val="2553321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8" name="Straight Connector 7"/>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647064" y="250986"/>
            <a:ext cx="7783704"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Technical Assistance Resources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093176"/>
            <a:ext cx="1161514" cy="1352822"/>
          </a:xfrm>
          <a:prstGeom prst="rect">
            <a:avLst/>
          </a:prstGeom>
        </p:spPr>
      </p:pic>
      <p:sp>
        <p:nvSpPr>
          <p:cNvPr id="21" name="Rectangle 20"/>
          <p:cNvSpPr/>
          <p:nvPr/>
        </p:nvSpPr>
        <p:spPr>
          <a:xfrm>
            <a:off x="1796045" y="3704297"/>
            <a:ext cx="6738355" cy="2185214"/>
          </a:xfrm>
          <a:prstGeom prst="rect">
            <a:avLst/>
          </a:prstGeom>
        </p:spPr>
        <p:txBody>
          <a:bodyPr wrap="square">
            <a:spAutoFit/>
          </a:bodyPr>
          <a:lstStyle/>
          <a:p>
            <a:r>
              <a:rPr lang="en-US" b="1" dirty="0">
                <a:solidFill>
                  <a:srgbClr val="44546A"/>
                </a:solidFill>
                <a:latin typeface="HelveticaNeueLT Std" panose="020B0604020202020204" pitchFamily="34" charset="0"/>
              </a:rPr>
              <a:t>Special District Accountability Program:</a:t>
            </a:r>
          </a:p>
          <a:p>
            <a:pPr marL="285750" indent="-285750">
              <a:buFont typeface="Arial" panose="020B0604020202020204" pitchFamily="34" charset="0"/>
              <a:buChar char="•"/>
            </a:pPr>
            <a:r>
              <a:rPr lang="en-US"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hlinkClick r:id="rId5"/>
              </a:rPr>
              <a:t>www.FloridaJobs.org/SpecialDistricts</a:t>
            </a:r>
            <a:endParaRPr lang="en-US"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44546A"/>
                </a:solidFill>
                <a:latin typeface="HelveticaNeueLT Std" panose="020B0604020202020204" pitchFamily="34" charset="0"/>
              </a:rPr>
              <a:t>Jack Gaskins Jr.</a:t>
            </a:r>
          </a:p>
          <a:p>
            <a:pPr marL="285750" indent="-285750">
              <a:buFont typeface="Arial" panose="020B0604020202020204" pitchFamily="34" charset="0"/>
              <a:buChar char="•"/>
            </a:pPr>
            <a:r>
              <a:rPr lang="en-US" dirty="0">
                <a:solidFill>
                  <a:srgbClr val="44546A"/>
                </a:solidFill>
                <a:latin typeface="HelveticaNeueLT Std" panose="020B0604020202020204" pitchFamily="34" charset="0"/>
              </a:rPr>
              <a:t>850-717-8430</a:t>
            </a:r>
          </a:p>
          <a:p>
            <a:pPr marL="285750" indent="-285750">
              <a:buFont typeface="Arial" panose="020B0604020202020204" pitchFamily="34" charset="0"/>
              <a:buChar char="•"/>
            </a:pPr>
            <a:r>
              <a:rPr lang="en-US" dirty="0">
                <a:solidFill>
                  <a:srgbClr val="44546A"/>
                </a:solidFill>
                <a:latin typeface="HelveticaNeueLT Std" panose="020B0604020202020204" pitchFamily="34" charset="0"/>
                <a:hlinkClick r:id="rId6"/>
              </a:rPr>
              <a:t>Jack.Gaskins@DEO.MyFlorida.com</a:t>
            </a:r>
            <a:endParaRPr lang="en-US" dirty="0">
              <a:solidFill>
                <a:srgbClr val="44546A"/>
              </a:solidFill>
              <a:latin typeface="HelveticaNeueLT Std" panose="020B0604020202020204" pitchFamily="34" charset="0"/>
            </a:endParaRPr>
          </a:p>
          <a:p>
            <a:endParaRPr lang="en-US" sz="1000" b="1" i="1"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endParaRPr>
          </a:p>
          <a:p>
            <a:r>
              <a:rPr lang="en-US" b="1"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rPr>
              <a:t>Specialty Areas:</a:t>
            </a:r>
          </a:p>
          <a:p>
            <a:pPr marL="285750" indent="-285750">
              <a:buFont typeface="Arial" panose="020B0604020202020204" pitchFamily="34" charset="0"/>
              <a:buChar char="•"/>
            </a:pPr>
            <a:r>
              <a:rPr lang="en-US"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hlinkClick r:id="rId7"/>
              </a:rPr>
              <a:t>www.FloridaJobs.org/SpecialDistrictHelp</a:t>
            </a:r>
            <a:endParaRPr lang="en-US"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Slide Number Placeholder 1"/>
          <p:cNvSpPr>
            <a:spLocks noGrp="1"/>
          </p:cNvSpPr>
          <p:nvPr>
            <p:ph type="sldNum" sz="quarter" idx="10"/>
          </p:nvPr>
        </p:nvSpPr>
        <p:spPr>
          <a:xfrm>
            <a:off x="6400800" y="6432752"/>
            <a:ext cx="2133600" cy="365125"/>
          </a:xfrm>
        </p:spPr>
        <p:txBody>
          <a:bodyPr/>
          <a:lstStyle/>
          <a:p>
            <a:pPr algn="r">
              <a:defRPr/>
            </a:pPr>
            <a:r>
              <a:rPr lang="en-US" dirty="0">
                <a:solidFill>
                  <a:prstClr val="black">
                    <a:tint val="75000"/>
                  </a:prstClr>
                </a:solidFill>
              </a:rPr>
              <a:t>33</a:t>
            </a:r>
          </a:p>
        </p:txBody>
      </p:sp>
      <p:sp>
        <p:nvSpPr>
          <p:cNvPr id="26" name="Rectangle 25"/>
          <p:cNvSpPr/>
          <p:nvPr/>
        </p:nvSpPr>
        <p:spPr>
          <a:xfrm flipV="1">
            <a:off x="643471" y="3038098"/>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15A"/>
              </a:solidFill>
            </a:endParaRPr>
          </a:p>
        </p:txBody>
      </p:sp>
      <p:sp>
        <p:nvSpPr>
          <p:cNvPr id="2" name="TextBox 1">
            <a:extLst>
              <a:ext uri="{FF2B5EF4-FFF2-40B4-BE49-F238E27FC236}">
                <a16:creationId xmlns:a16="http://schemas.microsoft.com/office/drawing/2014/main" id="{F11517A4-BDF2-484B-9119-3067E21D7FBE}"/>
              </a:ext>
            </a:extLst>
          </p:cNvPr>
          <p:cNvSpPr txBox="1"/>
          <p:nvPr/>
        </p:nvSpPr>
        <p:spPr>
          <a:xfrm>
            <a:off x="1278295" y="855005"/>
            <a:ext cx="6189306" cy="1815882"/>
          </a:xfrm>
          <a:prstGeom prst="rect">
            <a:avLst/>
          </a:prstGeom>
          <a:noFill/>
        </p:spPr>
        <p:txBody>
          <a:bodyPr wrap="square" rtlCol="0">
            <a:spAutoFit/>
          </a:bodyPr>
          <a:lstStyle/>
          <a:p>
            <a:pPr marL="0" lvl="1"/>
            <a:r>
              <a:rPr lang="en-US" sz="2000" b="1" dirty="0">
                <a:solidFill>
                  <a:schemeClr val="tx2"/>
                </a:solidFill>
                <a:latin typeface="HelveticaNeueLT Std" panose="020B0604020202020204"/>
              </a:rPr>
              <a:t>Online Publications</a:t>
            </a:r>
            <a:br>
              <a:rPr lang="en-US" sz="2000" b="1" dirty="0">
                <a:solidFill>
                  <a:schemeClr val="tx2"/>
                </a:solidFill>
                <a:latin typeface="HelveticaNeueLT Std" panose="020B0604020202020204"/>
              </a:rPr>
            </a:br>
            <a:endParaRPr lang="en-US" sz="1000" b="1" dirty="0">
              <a:solidFill>
                <a:schemeClr val="tx2"/>
              </a:solidFill>
              <a:latin typeface="HelveticaNeueLT Std" panose="020B0604020202020204"/>
            </a:endParaRPr>
          </a:p>
          <a:p>
            <a:pPr lvl="1"/>
            <a:r>
              <a:rPr lang="en-US" b="1" i="1"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rPr>
              <a:t>Florida Special District Handbook:</a:t>
            </a:r>
          </a:p>
          <a:p>
            <a:pPr marL="742950" lvl="1" indent="-285750">
              <a:buFont typeface="Arial" panose="020B0604020202020204" pitchFamily="34" charset="0"/>
              <a:buChar char="•"/>
            </a:pPr>
            <a:r>
              <a:rPr lang="en-US"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hlinkClick r:id="rId8"/>
              </a:rPr>
              <a:t>www.FloridaJobs.org/SpecialDistrictHandbook</a:t>
            </a:r>
            <a:endParaRPr lang="en-US"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endParaRPr>
          </a:p>
          <a:p>
            <a:pPr lvl="1"/>
            <a:endParaRPr lang="en-US" sz="1000"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endParaRPr>
          </a:p>
          <a:p>
            <a:pPr lvl="1"/>
            <a:r>
              <a:rPr lang="en-US" b="1" i="1"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rPr>
              <a:t>Official List of </a:t>
            </a:r>
            <a:r>
              <a:rPr lang="en-US" b="1" i="1">
                <a:solidFill>
                  <a:srgbClr val="44546A"/>
                </a:solidFill>
                <a:latin typeface="HelveticaNeueLT Std" panose="020B0604020202020204" pitchFamily="34" charset="0"/>
                <a:ea typeface="Calibri" panose="020F0502020204030204" pitchFamily="34" charset="0"/>
                <a:cs typeface="Times New Roman" panose="02020603050405020304" pitchFamily="18" charset="0"/>
              </a:rPr>
              <a:t>Special Districts:</a:t>
            </a:r>
            <a:endParaRPr lang="en-US" b="1" i="1"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hlinkClick r:id="rId9"/>
              </a:rPr>
              <a:t>www.FloridaJobs.org/OfficialList</a:t>
            </a:r>
            <a:endParaRPr lang="en-US"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D6E3079-D503-4F39-A99C-47273E2AE981}"/>
              </a:ext>
            </a:extLst>
          </p:cNvPr>
          <p:cNvSpPr txBox="1"/>
          <p:nvPr/>
        </p:nvSpPr>
        <p:spPr>
          <a:xfrm>
            <a:off x="1278295" y="3284571"/>
            <a:ext cx="2211355" cy="400110"/>
          </a:xfrm>
          <a:prstGeom prst="rect">
            <a:avLst/>
          </a:prstGeom>
          <a:noFill/>
        </p:spPr>
        <p:txBody>
          <a:bodyPr wrap="square" rtlCol="0">
            <a:spAutoFit/>
          </a:bodyPr>
          <a:lstStyle/>
          <a:p>
            <a:pPr marL="0" lvl="1"/>
            <a:r>
              <a:rPr lang="en-US" sz="2000" b="1" dirty="0">
                <a:solidFill>
                  <a:schemeClr val="tx2"/>
                </a:solidFill>
                <a:latin typeface="HelveticaNeueLT Std" panose="020B0604020202020204"/>
              </a:rPr>
              <a:t>Contacts</a:t>
            </a:r>
            <a:endParaRPr lang="en-US" sz="1000" b="1" dirty="0">
              <a:solidFill>
                <a:schemeClr val="tx2"/>
              </a:solidFill>
              <a:latin typeface="HelveticaNeueLT Std" panose="020B0604020202020204"/>
            </a:endParaRPr>
          </a:p>
        </p:txBody>
      </p:sp>
    </p:spTree>
    <p:extLst>
      <p:ext uri="{BB962C8B-B14F-4D97-AF65-F5344CB8AC3E}">
        <p14:creationId xmlns:p14="http://schemas.microsoft.com/office/powerpoint/2010/main" val="403828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7064"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44546A"/>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a:t>
            </a:r>
          </a:p>
        </p:txBody>
      </p:sp>
      <p:cxnSp>
        <p:nvCxnSpPr>
          <p:cNvPr id="6" name="Straight Connector 5"/>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86400" y="1723564"/>
            <a:ext cx="3158490" cy="1015663"/>
          </a:xfrm>
          <a:prstGeom prst="rect">
            <a:avLst/>
          </a:prstGeom>
        </p:spPr>
        <p:txBody>
          <a:bodyPr wrap="square">
            <a:spAutoFit/>
          </a:bodyPr>
          <a:lstStyle/>
          <a:p>
            <a:r>
              <a:rPr lang="en-US" sz="2000" b="1" dirty="0">
                <a:solidFill>
                  <a:srgbClr val="44546A"/>
                </a:solidFill>
                <a:latin typeface="HelveticaNeueLT Std" panose="020B0604020202020204" pitchFamily="34" charset="0"/>
                <a:ea typeface="Calibri" panose="020F0502020204030204" pitchFamily="34" charset="0"/>
                <a:cs typeface="Times New Roman" panose="02020603050405020304" pitchFamily="18" charset="0"/>
              </a:rPr>
              <a:t>The nuts and bolts of Florida’s special districts</a:t>
            </a:r>
            <a:endParaRPr lang="en-US" sz="2000" dirty="0">
              <a:solidFill>
                <a:srgbClr val="44546A"/>
              </a:solidFill>
              <a:latin typeface="HelveticaNeueLT Std"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2" y="1359389"/>
            <a:ext cx="5223353" cy="3237973"/>
          </a:xfrm>
          <a:prstGeom prst="rect">
            <a:avLst/>
          </a:prstGeom>
          <a:effectLst>
            <a:outerShdw blurRad="50800" dist="50800" dir="5400000" sx="1000" sy="1000" algn="ctr" rotWithShape="0">
              <a:schemeClr val="tx1">
                <a:alpha val="43000"/>
              </a:schemeClr>
            </a:outerShdw>
            <a:reflection blurRad="241300" stA="97000" endPos="7000" dist="419100" dir="5400000" sy="-100000" algn="bl" rotWithShape="0"/>
            <a:softEdge rad="12700"/>
          </a:effectLst>
        </p:spPr>
      </p:pic>
      <p:cxnSp>
        <p:nvCxnSpPr>
          <p:cNvPr id="10" name="Straight Connector 9"/>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56521" y="2756171"/>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15A"/>
              </a:solidFill>
            </a:endParaRPr>
          </a:p>
        </p:txBody>
      </p: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2"/>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AE0A5F7-18CF-42D7-865E-9BC89C445029}" type="slidenum">
              <a:rPr lang="en-US" smtClean="0"/>
              <a:t>3</a:t>
            </a:fld>
            <a:endParaRPr lang="en-US"/>
          </a:p>
        </p:txBody>
      </p:sp>
    </p:spTree>
    <p:extLst>
      <p:ext uri="{BB962C8B-B14F-4D97-AF65-F5344CB8AC3E}">
        <p14:creationId xmlns:p14="http://schemas.microsoft.com/office/powerpoint/2010/main" val="164006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 – Definitions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836669"/>
            <a:ext cx="7997826" cy="5047536"/>
          </a:xfrm>
          <a:prstGeom prst="rect">
            <a:avLst/>
          </a:prstGeom>
        </p:spPr>
        <p:txBody>
          <a:bodyPr wrap="square">
            <a:spAutoFit/>
          </a:bodyPr>
          <a:lstStyle/>
          <a:p>
            <a:r>
              <a:rPr lang="en-US" sz="2000" b="1" dirty="0">
                <a:solidFill>
                  <a:schemeClr val="tx2"/>
                </a:solidFill>
                <a:latin typeface="HelveticaNeueLT Std" panose="020B0604020202020204"/>
              </a:rPr>
              <a:t>What is a special district?</a:t>
            </a:r>
            <a:br>
              <a:rPr lang="en-US" sz="2000" b="1" dirty="0">
                <a:solidFill>
                  <a:schemeClr val="tx2"/>
                </a:solidFill>
                <a:latin typeface="HelveticaNeueLT Std" panose="020B0604020202020204"/>
              </a:rPr>
            </a:br>
            <a:endParaRPr lang="en-US" sz="2000" b="1"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rPr>
              <a:t>A unit of local government created for a special purpose (as opposed to a general purpose) that has jurisdiction to operate within a limited geographic boundary and is created by one of the following:</a:t>
            </a:r>
          </a:p>
          <a:p>
            <a:pPr marL="342900" indent="-342900">
              <a:buFont typeface="Wingdings" panose="05000000000000000000" pitchFamily="2" charset="2"/>
              <a:buChar char="§"/>
            </a:pPr>
            <a:endParaRPr lang="en-US" sz="1000" dirty="0">
              <a:solidFill>
                <a:schemeClr val="tx2"/>
              </a:solidFill>
              <a:latin typeface="HelveticaNeueLT Std" panose="020B0604020202020204"/>
            </a:endParaRPr>
          </a:p>
          <a:p>
            <a:pPr marL="742950" lvl="1" indent="-285750">
              <a:buFont typeface="Wingdings" panose="05000000000000000000" pitchFamily="2" charset="2"/>
              <a:buChar char="Ø"/>
            </a:pPr>
            <a:r>
              <a:rPr lang="en-US" dirty="0">
                <a:solidFill>
                  <a:schemeClr val="tx2"/>
                </a:solidFill>
                <a:latin typeface="HelveticaNeueLT Std" panose="020B0604020202020204"/>
              </a:rPr>
              <a:t>General law;</a:t>
            </a:r>
          </a:p>
          <a:p>
            <a:pPr marL="742950" lvl="1" indent="-285750">
              <a:buFont typeface="Wingdings" panose="05000000000000000000" pitchFamily="2" charset="2"/>
              <a:buChar char="Ø"/>
            </a:pPr>
            <a:r>
              <a:rPr lang="en-US" dirty="0">
                <a:solidFill>
                  <a:schemeClr val="tx2"/>
                </a:solidFill>
                <a:latin typeface="HelveticaNeueLT Std" panose="020B0604020202020204"/>
              </a:rPr>
              <a:t>Special act;</a:t>
            </a:r>
          </a:p>
          <a:p>
            <a:pPr marL="742950" lvl="1" indent="-285750">
              <a:buFont typeface="Wingdings" panose="05000000000000000000" pitchFamily="2" charset="2"/>
              <a:buChar char="Ø"/>
            </a:pPr>
            <a:r>
              <a:rPr lang="en-US" dirty="0">
                <a:solidFill>
                  <a:schemeClr val="tx2"/>
                </a:solidFill>
                <a:latin typeface="HelveticaNeueLT Std" panose="020B0604020202020204"/>
              </a:rPr>
              <a:t>Local ordinance; or,</a:t>
            </a:r>
          </a:p>
          <a:p>
            <a:pPr marL="742950" lvl="1" indent="-285750">
              <a:buFont typeface="Wingdings" panose="05000000000000000000" pitchFamily="2" charset="2"/>
              <a:buChar char="Ø"/>
            </a:pPr>
            <a:r>
              <a:rPr lang="en-US" dirty="0">
                <a:solidFill>
                  <a:schemeClr val="tx2"/>
                </a:solidFill>
                <a:latin typeface="HelveticaNeueLT Std" panose="020B0604020202020204"/>
              </a:rPr>
              <a:t>Rule of the Governor and Cabinet.</a:t>
            </a:r>
            <a:br>
              <a:rPr lang="en-US" sz="2000"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indent="-342900">
              <a:buFont typeface="Wingdings" panose="05000000000000000000" pitchFamily="2" charset="2"/>
              <a:buChar char="§"/>
            </a:pPr>
            <a:r>
              <a:rPr lang="en-US" dirty="0">
                <a:solidFill>
                  <a:schemeClr val="tx2"/>
                </a:solidFill>
                <a:latin typeface="HelveticaNeueLT Std" panose="020B0604020202020204"/>
                <a:ea typeface="Calibri" panose="020F0502020204030204" pitchFamily="34" charset="0"/>
                <a:cs typeface="Times New Roman" panose="02020603050405020304" pitchFamily="18" charset="0"/>
              </a:rPr>
              <a:t>Excluded entities:</a:t>
            </a:r>
            <a:br>
              <a:rPr lang="en-US" dirty="0">
                <a:solidFill>
                  <a:schemeClr val="tx2"/>
                </a:solidFill>
                <a:latin typeface="HelveticaNeueLT Std" panose="020B0604020202020204"/>
                <a:ea typeface="Calibri" panose="020F0502020204030204" pitchFamily="34" charset="0"/>
                <a:cs typeface="Times New Roman" panose="02020603050405020304" pitchFamily="18" charset="0"/>
              </a:rPr>
            </a:br>
            <a:endParaRPr lang="en-US" sz="1000" dirty="0">
              <a:solidFill>
                <a:schemeClr val="tx2"/>
              </a:solidFill>
              <a:latin typeface="HelveticaNeueLT Std" panose="020B0604020202020204"/>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School districts;</a:t>
            </a: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Community college districts;</a:t>
            </a: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Seminole and Miccosukee Tribe special improvement districts;</a:t>
            </a: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Municipal service taxing or benefit units; and,</a:t>
            </a:r>
          </a:p>
          <a:p>
            <a:pPr marL="800100" lvl="1" indent="-342900">
              <a:buFont typeface="Wingdings" panose="05000000000000000000" pitchFamily="2" charset="2"/>
              <a:buChar char="Ø"/>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Boards that provide electrical service and are a political subdivision of a municipality or part of a municipality.</a:t>
            </a:r>
          </a:p>
        </p:txBody>
      </p:sp>
      <p:sp>
        <p:nvSpPr>
          <p:cNvPr id="8" name="Slide Number Placeholder 7"/>
          <p:cNvSpPr>
            <a:spLocks noGrp="1"/>
          </p:cNvSpPr>
          <p:nvPr>
            <p:ph type="sldNum" sz="quarter" idx="12"/>
          </p:nvPr>
        </p:nvSpPr>
        <p:spPr/>
        <p:txBody>
          <a:bodyPr/>
          <a:lstStyle/>
          <a:p>
            <a:fld id="{2AE0A5F7-18CF-42D7-865E-9BC89C445029}" type="slidenum">
              <a:rPr lang="en-US" smtClean="0"/>
              <a:t>4</a:t>
            </a:fld>
            <a:endParaRPr lang="en-US"/>
          </a:p>
        </p:txBody>
      </p:sp>
    </p:spTree>
    <p:extLst>
      <p:ext uri="{BB962C8B-B14F-4D97-AF65-F5344CB8AC3E}">
        <p14:creationId xmlns:p14="http://schemas.microsoft.com/office/powerpoint/2010/main" val="390023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 – Definitions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1062594"/>
            <a:ext cx="7997826" cy="4647426"/>
          </a:xfrm>
          <a:prstGeom prst="rect">
            <a:avLst/>
          </a:prstGeom>
        </p:spPr>
        <p:txBody>
          <a:bodyPr wrap="square">
            <a:spAutoFit/>
          </a:bodyPr>
          <a:lstStyle/>
          <a:p>
            <a:r>
              <a:rPr lang="en-US" sz="2000" b="1"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Why are soil and water conservation districts special districts?</a:t>
            </a:r>
          </a:p>
          <a:p>
            <a:endPar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They have a collegial governing body exercising public powers specified in Florida law (i.e., Chapter 582, Florida Statutes).</a:t>
            </a:r>
            <a:b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b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They are local (i.e., operating within a limited geographic boundary).</a:t>
            </a:r>
            <a:b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b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They are created pursuant to general law authority (i.e., Chapter 582, Florida Statutes) for a special purpose.</a:t>
            </a:r>
            <a:b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b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They are not excluded from the definition.</a:t>
            </a:r>
          </a:p>
          <a:p>
            <a:pPr marL="285750" indent="-285750">
              <a:buFont typeface="Arial" panose="020B0604020202020204" pitchFamily="34" charset="0"/>
              <a:buChar char="•"/>
            </a:pPr>
            <a:endParaRPr lang="en-US" sz="1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a:p>
            <a:pPr marL="0" lvl="1"/>
            <a:r>
              <a:rPr lang="en-US" b="1" dirty="0">
                <a:solidFill>
                  <a:schemeClr val="tx2"/>
                </a:solidFill>
                <a:latin typeface="HelveticaNeueLT Std" panose="020B0604020202020204"/>
              </a:rPr>
              <a:t>Clarification</a:t>
            </a:r>
          </a:p>
          <a:p>
            <a:pPr marL="0" lvl="1"/>
            <a:endParaRPr lang="en-US" sz="1000" b="1" dirty="0">
              <a:solidFill>
                <a:schemeClr val="tx2"/>
              </a:solidFill>
              <a:latin typeface="HelveticaNeueLT Std" panose="020B0604020202020204"/>
            </a:endParaRPr>
          </a:p>
          <a:p>
            <a:pPr marL="285750" lvl="1" indent="-285750">
              <a:buFont typeface="Arial" panose="020B0604020202020204" pitchFamily="34" charset="0"/>
              <a:buChar char="•"/>
            </a:pPr>
            <a:r>
              <a:rPr lang="en-US" dirty="0">
                <a:solidFill>
                  <a:schemeClr val="tx2"/>
                </a:solidFill>
                <a:latin typeface="HelveticaNeueLT Std" panose="020B0604020202020204"/>
              </a:rPr>
              <a:t>A soil and water conservation district is a special district, not a section 501(c)(3) organization.</a:t>
            </a:r>
          </a:p>
          <a:p>
            <a:pPr marL="285750" lvl="1" indent="-285750">
              <a:buFont typeface="Arial" panose="020B0604020202020204" pitchFamily="34" charset="0"/>
              <a:buChar char="•"/>
            </a:pPr>
            <a:endParaRPr lang="en-US" sz="1000" dirty="0">
              <a:solidFill>
                <a:schemeClr val="tx2"/>
              </a:solidFill>
              <a:latin typeface="HelveticaNeueLT Std" panose="020B0604020202020204"/>
            </a:endParaRPr>
          </a:p>
          <a:p>
            <a:pPr marL="285750" lvl="1" indent="-285750">
              <a:buFont typeface="Arial" panose="020B0604020202020204" pitchFamily="34" charset="0"/>
              <a:buChar char="•"/>
            </a:pPr>
            <a:r>
              <a:rPr lang="en-US" dirty="0">
                <a:solidFill>
                  <a:schemeClr val="tx2"/>
                </a:solidFill>
                <a:latin typeface="HelveticaNeueLT Std" panose="020B0604020202020204"/>
              </a:rPr>
              <a:t>Special districts register with the Special District Accountability Program, as opposed to the Florida Department of State’s </a:t>
            </a:r>
            <a:r>
              <a:rPr lang="en-US" dirty="0" err="1">
                <a:solidFill>
                  <a:schemeClr val="tx2"/>
                </a:solidFill>
                <a:latin typeface="HelveticaNeueLT Std" panose="020B0604020202020204"/>
              </a:rPr>
              <a:t>Sunbiz</a:t>
            </a:r>
            <a:r>
              <a:rPr lang="en-US" dirty="0">
                <a:solidFill>
                  <a:schemeClr val="tx2"/>
                </a:solidFill>
                <a:latin typeface="HelveticaNeueLT Std" panose="020B0604020202020204"/>
              </a:rPr>
              <a:t> website.</a:t>
            </a:r>
          </a:p>
        </p:txBody>
      </p:sp>
      <p:sp>
        <p:nvSpPr>
          <p:cNvPr id="8" name="Slide Number Placeholder 7"/>
          <p:cNvSpPr>
            <a:spLocks noGrp="1"/>
          </p:cNvSpPr>
          <p:nvPr>
            <p:ph type="sldNum" sz="quarter" idx="12"/>
          </p:nvPr>
        </p:nvSpPr>
        <p:spPr/>
        <p:txBody>
          <a:bodyPr/>
          <a:lstStyle/>
          <a:p>
            <a:fld id="{2AE0A5F7-18CF-42D7-865E-9BC89C445029}" type="slidenum">
              <a:rPr lang="en-US" smtClean="0"/>
              <a:t>5</a:t>
            </a:fld>
            <a:endParaRPr lang="en-US"/>
          </a:p>
        </p:txBody>
      </p:sp>
    </p:spTree>
    <p:extLst>
      <p:ext uri="{BB962C8B-B14F-4D97-AF65-F5344CB8AC3E}">
        <p14:creationId xmlns:p14="http://schemas.microsoft.com/office/powerpoint/2010/main" val="174400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 – Definitions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47064" y="928843"/>
            <a:ext cx="7997826" cy="5355312"/>
          </a:xfrm>
          <a:prstGeom prst="rect">
            <a:avLst/>
          </a:prstGeom>
        </p:spPr>
        <p:txBody>
          <a:bodyPr wrap="square">
            <a:spAutoFit/>
          </a:bodyPr>
          <a:lstStyle/>
          <a:p>
            <a:r>
              <a:rPr lang="en-US" sz="2000" b="1" dirty="0">
                <a:solidFill>
                  <a:schemeClr val="tx2"/>
                </a:solidFill>
                <a:latin typeface="HelveticaNeueLT Std" panose="020B0604020202020204"/>
              </a:rPr>
              <a:t>Special districts are either dependent or independent.</a:t>
            </a:r>
          </a:p>
          <a:p>
            <a:endParaRPr lang="en-US" sz="1000" dirty="0">
              <a:solidFill>
                <a:schemeClr val="tx2"/>
              </a:solidFill>
              <a:latin typeface="HelveticaNeueLT Std" panose="020B0604020202020204"/>
            </a:endParaRPr>
          </a:p>
          <a:p>
            <a:pPr marL="342900" indent="-342900">
              <a:buFont typeface="Wingdings" panose="05000000000000000000" pitchFamily="2" charset="2"/>
              <a:buChar char="§"/>
            </a:pPr>
            <a:r>
              <a:rPr lang="en-US" b="1" dirty="0">
                <a:solidFill>
                  <a:schemeClr val="tx2"/>
                </a:solidFill>
                <a:latin typeface="HelveticaNeueLT Std" panose="020B0604020202020204"/>
              </a:rPr>
              <a:t>Dependent</a:t>
            </a:r>
            <a:r>
              <a:rPr lang="en-US" dirty="0">
                <a:solidFill>
                  <a:schemeClr val="tx2"/>
                </a:solidFill>
                <a:latin typeface="HelveticaNeueLT Std" panose="020B0604020202020204"/>
              </a:rPr>
              <a:t> if a single county or single municipality has authority to do one or more of the following:</a:t>
            </a:r>
          </a:p>
          <a:p>
            <a:pPr marL="342900" indent="-342900">
              <a:buFont typeface="Wingdings" panose="05000000000000000000" pitchFamily="2" charset="2"/>
              <a:buChar char="§"/>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Designate all of its own governing body members to serve as the governing body for the special district.</a:t>
            </a:r>
          </a:p>
          <a:p>
            <a:pPr marL="800100" lvl="1"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Appoint all members to the special district’s governing body.</a:t>
            </a:r>
          </a:p>
          <a:p>
            <a:pPr marL="800100" lvl="1"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Remove any governing body member at will during unexpired terms.</a:t>
            </a:r>
          </a:p>
          <a:p>
            <a:pPr marL="800100" lvl="1" indent="-342900">
              <a:buFont typeface="Wingdings" panose="05000000000000000000" pitchFamily="2" charset="2"/>
              <a:buChar char="Ø"/>
            </a:pPr>
            <a:endParaRPr lang="en-US" sz="1000" dirty="0">
              <a:solidFill>
                <a:schemeClr val="tx2"/>
              </a:solidFill>
              <a:latin typeface="HelveticaNeueLT Std" panose="020B0604020202020204"/>
            </a:endParaRPr>
          </a:p>
          <a:p>
            <a:pPr marL="800100" lvl="1" indent="-342900">
              <a:buFont typeface="Wingdings" panose="05000000000000000000" pitchFamily="2" charset="2"/>
              <a:buChar char="Ø"/>
            </a:pPr>
            <a:r>
              <a:rPr lang="en-US" dirty="0">
                <a:solidFill>
                  <a:schemeClr val="tx2"/>
                </a:solidFill>
                <a:latin typeface="HelveticaNeueLT Std" panose="020B0604020202020204"/>
              </a:rPr>
              <a:t>Approve or veto the special district’s budget.</a:t>
            </a:r>
            <a:br>
              <a:rPr lang="en-US" dirty="0">
                <a:solidFill>
                  <a:schemeClr val="tx2"/>
                </a:solidFill>
                <a:latin typeface="HelveticaNeueLT Std" panose="020B0604020202020204"/>
              </a:rPr>
            </a:br>
            <a:endParaRPr lang="en-US" sz="1000" dirty="0">
              <a:solidFill>
                <a:schemeClr val="tx2"/>
              </a:solidFill>
              <a:latin typeface="HelveticaNeueLT Std" panose="020B0604020202020204"/>
            </a:endParaRPr>
          </a:p>
          <a:p>
            <a:pPr marL="342900" lvl="1" indent="-342900">
              <a:buFont typeface="Wingdings" panose="05000000000000000000" pitchFamily="2" charset="2"/>
              <a:buChar char="§"/>
            </a:pPr>
            <a:r>
              <a:rPr lang="en-US" b="1" dirty="0">
                <a:solidFill>
                  <a:schemeClr val="tx2"/>
                </a:solidFill>
                <a:latin typeface="HelveticaNeueLT Std" panose="020B0604020202020204"/>
              </a:rPr>
              <a:t>Independent</a:t>
            </a:r>
            <a:r>
              <a:rPr lang="en-US" dirty="0">
                <a:solidFill>
                  <a:schemeClr val="tx2"/>
                </a:solidFill>
                <a:latin typeface="HelveticaNeueLT Std" panose="020B0604020202020204"/>
              </a:rPr>
              <a:t> if none of the above apply.</a:t>
            </a:r>
            <a:r>
              <a:rPr lang="en-US" dirty="0">
                <a:solidFill>
                  <a:schemeClr val="tx2"/>
                </a:solidFill>
                <a:latin typeface="HelveticaNeueLT Std" panose="020B0604020202020204"/>
                <a:cs typeface="Times New Roman" panose="02020603050405020304" pitchFamily="18" charset="0"/>
              </a:rPr>
              <a:t> Multicounty special districts are independent.</a:t>
            </a:r>
          </a:p>
          <a:p>
            <a:pPr marL="0" lvl="1"/>
            <a:endParaRPr lang="en-US" sz="1000" dirty="0">
              <a:solidFill>
                <a:schemeClr val="tx2"/>
              </a:solidFill>
              <a:latin typeface="HelveticaNeueLT Std" panose="020B0604020202020204"/>
              <a:cs typeface="Times New Roman" panose="02020603050405020304" pitchFamily="18" charset="0"/>
            </a:endParaRPr>
          </a:p>
          <a:p>
            <a:pPr marL="0" lvl="1"/>
            <a:r>
              <a:rPr lang="en-US" dirty="0">
                <a:solidFill>
                  <a:schemeClr val="tx2"/>
                </a:solidFill>
                <a:latin typeface="HelveticaNeueLT Std" panose="020B0604020202020204"/>
                <a:ea typeface="Calibri" panose="020F0502020204030204" pitchFamily="34" charset="0"/>
                <a:cs typeface="Times New Roman" panose="02020603050405020304" pitchFamily="18" charset="0"/>
              </a:rPr>
              <a:t>Blackwater, Glades, Hendry, Madison and Union soil and water conservation districts are dependent. The remaining are independent.</a:t>
            </a:r>
            <a:endParaRPr lang="en-US" dirty="0">
              <a:solidFill>
                <a:schemeClr val="tx2"/>
              </a:solidFill>
              <a:latin typeface="HelveticaNeueLT Std" panose="020B0604020202020204"/>
            </a:endParaRPr>
          </a:p>
          <a:p>
            <a:pPr marL="0" lvl="1"/>
            <a:endParaRPr lang="en-US" sz="1000" dirty="0">
              <a:solidFill>
                <a:schemeClr val="tx2"/>
              </a:solidFill>
              <a:latin typeface="HelveticaNeueLT Std" panose="020B0604020202020204"/>
              <a:ea typeface="Calibri" panose="020F0502020204030204" pitchFamily="34" charset="0"/>
              <a:cs typeface="Times New Roman" panose="02020603050405020304" pitchFamily="18" charset="0"/>
            </a:endParaRPr>
          </a:p>
          <a:p>
            <a:pPr marL="0" lvl="1"/>
            <a:r>
              <a:rPr lang="en-US" dirty="0">
                <a:solidFill>
                  <a:schemeClr val="tx2"/>
                </a:solidFill>
                <a:latin typeface="HelveticaNeueLT Std" panose="020B0604020202020204"/>
                <a:ea typeface="Calibri" panose="020F0502020204030204" pitchFamily="34" charset="0"/>
                <a:cs typeface="Times New Roman" panose="02020603050405020304" pitchFamily="18" charset="0"/>
              </a:rPr>
              <a:t>Reporting requirement differences exist between dependent and independent special districts.</a:t>
            </a:r>
          </a:p>
        </p:txBody>
      </p:sp>
      <p:sp>
        <p:nvSpPr>
          <p:cNvPr id="8" name="Slide Number Placeholder 7"/>
          <p:cNvSpPr>
            <a:spLocks noGrp="1"/>
          </p:cNvSpPr>
          <p:nvPr>
            <p:ph type="sldNum" sz="quarter" idx="12"/>
          </p:nvPr>
        </p:nvSpPr>
        <p:spPr/>
        <p:txBody>
          <a:bodyPr/>
          <a:lstStyle/>
          <a:p>
            <a:fld id="{2AE0A5F7-18CF-42D7-865E-9BC89C445029}" type="slidenum">
              <a:rPr lang="en-US" smtClean="0"/>
              <a:t>6</a:t>
            </a:fld>
            <a:endParaRPr lang="en-US"/>
          </a:p>
        </p:txBody>
      </p:sp>
    </p:spTree>
    <p:extLst>
      <p:ext uri="{BB962C8B-B14F-4D97-AF65-F5344CB8AC3E}">
        <p14:creationId xmlns:p14="http://schemas.microsoft.com/office/powerpoint/2010/main" val="366539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 – Florida Totals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647064" y="1723564"/>
            <a:ext cx="7756272" cy="707886"/>
          </a:xfrm>
          <a:prstGeom prst="rect">
            <a:avLst/>
          </a:prstGeom>
        </p:spPr>
        <p:txBody>
          <a:bodyPr wrap="square">
            <a:spAutoFit/>
          </a:bodyPr>
          <a:lstStyle/>
          <a:p>
            <a:br>
              <a:rPr lang="en-US" sz="2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br>
            <a:endParaRPr lang="en-US" sz="2000"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2AE0A5F7-18CF-42D7-865E-9BC89C445029}" type="slidenum">
              <a:rPr lang="en-US" smtClean="0"/>
              <a:t>7</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904435902"/>
              </p:ext>
            </p:extLst>
          </p:nvPr>
        </p:nvGraphicFramePr>
        <p:xfrm>
          <a:off x="1161288" y="1196401"/>
          <a:ext cx="6419088" cy="1463040"/>
        </p:xfrm>
        <a:graphic>
          <a:graphicData uri="http://schemas.openxmlformats.org/drawingml/2006/table">
            <a:tbl>
              <a:tblPr firstRow="1" firstCol="1" lastRow="1">
                <a:tableStyleId>{93296810-A885-4BE3-A3E7-6D5BEEA58F35}</a:tableStyleId>
              </a:tblPr>
              <a:tblGrid>
                <a:gridCol w="3000352">
                  <a:extLst>
                    <a:ext uri="{9D8B030D-6E8A-4147-A177-3AD203B41FA5}">
                      <a16:colId xmlns:a16="http://schemas.microsoft.com/office/drawing/2014/main" val="20000"/>
                    </a:ext>
                  </a:extLst>
                </a:gridCol>
                <a:gridCol w="1717952">
                  <a:extLst>
                    <a:ext uri="{9D8B030D-6E8A-4147-A177-3AD203B41FA5}">
                      <a16:colId xmlns:a16="http://schemas.microsoft.com/office/drawing/2014/main" val="20001"/>
                    </a:ext>
                  </a:extLst>
                </a:gridCol>
                <a:gridCol w="1700784">
                  <a:extLst>
                    <a:ext uri="{9D8B030D-6E8A-4147-A177-3AD203B41FA5}">
                      <a16:colId xmlns:a16="http://schemas.microsoft.com/office/drawing/2014/main" val="20002"/>
                    </a:ext>
                  </a:extLst>
                </a:gridCol>
              </a:tblGrid>
              <a:tr h="354080">
                <a:tc>
                  <a:txBody>
                    <a:bodyPr/>
                    <a:lstStyle/>
                    <a:p>
                      <a:pPr algn="ctr"/>
                      <a:r>
                        <a:rPr lang="en-US" sz="1800" baseline="0" dirty="0">
                          <a:solidFill>
                            <a:schemeClr val="bg1"/>
                          </a:solidFill>
                        </a:rPr>
                        <a:t>Status</a:t>
                      </a:r>
                      <a:endParaRPr lang="en-US" sz="1800" baseline="0" dirty="0">
                        <a:solidFill>
                          <a:schemeClr val="bg1"/>
                        </a:solidFill>
                        <a:latin typeface="HelveticaNeueLT Std" panose="020B0604020202020204"/>
                      </a:endParaRPr>
                    </a:p>
                  </a:txBody>
                  <a:tcPr anchor="ctr">
                    <a:solidFill>
                      <a:srgbClr val="004563"/>
                    </a:solidFill>
                  </a:tcPr>
                </a:tc>
                <a:tc>
                  <a:txBody>
                    <a:bodyPr/>
                    <a:lstStyle/>
                    <a:p>
                      <a:pPr algn="ctr"/>
                      <a:r>
                        <a:rPr lang="en-US" sz="1800" baseline="0" dirty="0">
                          <a:solidFill>
                            <a:schemeClr val="bg1"/>
                          </a:solidFill>
                        </a:rPr>
                        <a:t>July 2017</a:t>
                      </a:r>
                      <a:endParaRPr lang="en-US" sz="1800" baseline="0" dirty="0">
                        <a:solidFill>
                          <a:schemeClr val="bg1"/>
                        </a:solidFill>
                        <a:latin typeface="HelveticaNeueLT Std" panose="020B0604020202020204"/>
                      </a:endParaRPr>
                    </a:p>
                  </a:txBody>
                  <a:tcPr anchor="ctr">
                    <a:solidFill>
                      <a:srgbClr val="004563"/>
                    </a:solidFill>
                  </a:tcPr>
                </a:tc>
                <a:tc>
                  <a:txBody>
                    <a:bodyPr/>
                    <a:lstStyle/>
                    <a:p>
                      <a:pPr algn="ctr"/>
                      <a:r>
                        <a:rPr lang="en-US" sz="1800" baseline="0" dirty="0">
                          <a:solidFill>
                            <a:schemeClr val="bg1"/>
                          </a:solidFill>
                        </a:rPr>
                        <a:t>July 2019</a:t>
                      </a:r>
                      <a:endParaRPr lang="en-US" sz="1800" baseline="0" dirty="0">
                        <a:solidFill>
                          <a:schemeClr val="bg1"/>
                        </a:solidFill>
                        <a:latin typeface="HelveticaNeueLT Std" panose="020B0604020202020204"/>
                      </a:endParaRPr>
                    </a:p>
                  </a:txBody>
                  <a:tcPr anchor="ctr">
                    <a:solidFill>
                      <a:srgbClr val="004563"/>
                    </a:solidFill>
                  </a:tcPr>
                </a:tc>
                <a:extLst>
                  <a:ext uri="{0D108BD9-81ED-4DB2-BD59-A6C34878D82A}">
                    <a16:rowId xmlns:a16="http://schemas.microsoft.com/office/drawing/2014/main" val="10000"/>
                  </a:ext>
                </a:extLst>
              </a:tr>
              <a:tr h="354080">
                <a:tc>
                  <a:txBody>
                    <a:bodyPr/>
                    <a:lstStyle/>
                    <a:p>
                      <a:r>
                        <a:rPr lang="en-US" sz="1800" baseline="0" dirty="0">
                          <a:solidFill>
                            <a:schemeClr val="bg1"/>
                          </a:solidFill>
                        </a:rPr>
                        <a:t>Independent</a:t>
                      </a:r>
                      <a:endParaRPr lang="en-US" sz="1800" b="0" baseline="0" dirty="0">
                        <a:solidFill>
                          <a:schemeClr val="bg1"/>
                        </a:solidFill>
                        <a:latin typeface="HelveticaNeueLT Std" panose="020B0604020202020204"/>
                      </a:endParaRPr>
                    </a:p>
                  </a:txBody>
                  <a:tcPr>
                    <a:solidFill>
                      <a:srgbClr val="004563"/>
                    </a:solidFill>
                  </a:tcPr>
                </a:tc>
                <a:tc>
                  <a:txBody>
                    <a:bodyPr/>
                    <a:lstStyle/>
                    <a:p>
                      <a:pPr algn="r"/>
                      <a:r>
                        <a:rPr lang="en-US" sz="1800" baseline="0" dirty="0">
                          <a:solidFill>
                            <a:schemeClr val="tx1"/>
                          </a:solidFill>
                        </a:rPr>
                        <a:t>1,049</a:t>
                      </a:r>
                      <a:endParaRPr lang="en-US" sz="1800" baseline="0" dirty="0">
                        <a:solidFill>
                          <a:schemeClr val="tx1"/>
                        </a:solidFill>
                        <a:latin typeface="HelveticaNeueLT Std" panose="020B0604020202020204"/>
                      </a:endParaRPr>
                    </a:p>
                  </a:txBody>
                  <a:tcPr anchor="ctr">
                    <a:solidFill>
                      <a:srgbClr val="ABC772"/>
                    </a:solidFill>
                  </a:tcPr>
                </a:tc>
                <a:tc>
                  <a:txBody>
                    <a:bodyPr/>
                    <a:lstStyle/>
                    <a:p>
                      <a:pPr algn="r"/>
                      <a:r>
                        <a:rPr lang="en-US" sz="1800" baseline="0" dirty="0">
                          <a:solidFill>
                            <a:schemeClr val="tx1"/>
                          </a:solidFill>
                        </a:rPr>
                        <a:t>1,103</a:t>
                      </a:r>
                      <a:endParaRPr lang="en-US" sz="1800" baseline="0" dirty="0">
                        <a:solidFill>
                          <a:schemeClr val="tx1"/>
                        </a:solidFill>
                        <a:latin typeface="HelveticaNeueLT Std" panose="020B0604020202020204"/>
                      </a:endParaRPr>
                    </a:p>
                  </a:txBody>
                  <a:tcPr anchor="ctr">
                    <a:solidFill>
                      <a:srgbClr val="ABC772"/>
                    </a:solidFill>
                  </a:tcPr>
                </a:tc>
                <a:extLst>
                  <a:ext uri="{0D108BD9-81ED-4DB2-BD59-A6C34878D82A}">
                    <a16:rowId xmlns:a16="http://schemas.microsoft.com/office/drawing/2014/main" val="10001"/>
                  </a:ext>
                </a:extLst>
              </a:tr>
              <a:tr h="354080">
                <a:tc>
                  <a:txBody>
                    <a:bodyPr/>
                    <a:lstStyle/>
                    <a:p>
                      <a:r>
                        <a:rPr lang="en-US" sz="1800" baseline="0" dirty="0">
                          <a:solidFill>
                            <a:schemeClr val="bg1"/>
                          </a:solidFill>
                        </a:rPr>
                        <a:t>Dependent</a:t>
                      </a:r>
                      <a:endParaRPr lang="en-US" sz="1800" b="0" baseline="0" dirty="0">
                        <a:solidFill>
                          <a:schemeClr val="bg1"/>
                        </a:solidFill>
                        <a:latin typeface="HelveticaNeueLT Std" panose="020B0604020202020204"/>
                      </a:endParaRPr>
                    </a:p>
                  </a:txBody>
                  <a:tcPr>
                    <a:solidFill>
                      <a:srgbClr val="004563"/>
                    </a:solidFill>
                  </a:tcPr>
                </a:tc>
                <a:tc>
                  <a:txBody>
                    <a:bodyPr/>
                    <a:lstStyle/>
                    <a:p>
                      <a:pPr algn="r"/>
                      <a:r>
                        <a:rPr lang="en-US" sz="1800" baseline="0" dirty="0">
                          <a:solidFill>
                            <a:schemeClr val="tx1"/>
                          </a:solidFill>
                        </a:rPr>
                        <a:t>633</a:t>
                      </a:r>
                      <a:endParaRPr lang="en-US" sz="1800" baseline="0" dirty="0">
                        <a:solidFill>
                          <a:schemeClr val="tx1"/>
                        </a:solidFill>
                        <a:latin typeface="HelveticaNeueLT Std" panose="020B0604020202020204"/>
                      </a:endParaRPr>
                    </a:p>
                  </a:txBody>
                  <a:tcPr anchor="ctr">
                    <a:solidFill>
                      <a:srgbClr val="ABC772"/>
                    </a:solidFill>
                  </a:tcPr>
                </a:tc>
                <a:tc>
                  <a:txBody>
                    <a:bodyPr/>
                    <a:lstStyle/>
                    <a:p>
                      <a:pPr algn="r"/>
                      <a:r>
                        <a:rPr lang="en-US" sz="1800" baseline="0" dirty="0">
                          <a:solidFill>
                            <a:schemeClr val="tx1"/>
                          </a:solidFill>
                        </a:rPr>
                        <a:t>638</a:t>
                      </a:r>
                      <a:endParaRPr lang="en-US" sz="1800" baseline="0" dirty="0">
                        <a:solidFill>
                          <a:schemeClr val="tx1"/>
                        </a:solidFill>
                        <a:latin typeface="HelveticaNeueLT Std" panose="020B0604020202020204"/>
                      </a:endParaRPr>
                    </a:p>
                  </a:txBody>
                  <a:tcPr anchor="ctr">
                    <a:solidFill>
                      <a:srgbClr val="ABC772"/>
                    </a:solidFill>
                  </a:tcPr>
                </a:tc>
                <a:extLst>
                  <a:ext uri="{0D108BD9-81ED-4DB2-BD59-A6C34878D82A}">
                    <a16:rowId xmlns:a16="http://schemas.microsoft.com/office/drawing/2014/main" val="10002"/>
                  </a:ext>
                </a:extLst>
              </a:tr>
              <a:tr h="354080">
                <a:tc>
                  <a:txBody>
                    <a:bodyPr/>
                    <a:lstStyle/>
                    <a:p>
                      <a:pPr lvl="1"/>
                      <a:r>
                        <a:rPr lang="en-US" sz="1800" baseline="0" dirty="0">
                          <a:solidFill>
                            <a:schemeClr val="bg1"/>
                          </a:solidFill>
                        </a:rPr>
                        <a:t>Total</a:t>
                      </a:r>
                      <a:endParaRPr lang="en-US" sz="1800" b="0" baseline="0" dirty="0">
                        <a:solidFill>
                          <a:schemeClr val="bg1"/>
                        </a:solidFill>
                        <a:latin typeface="HelveticaNeueLT Std" panose="020B0604020202020204"/>
                      </a:endParaRPr>
                    </a:p>
                  </a:txBody>
                  <a:tcPr>
                    <a:solidFill>
                      <a:srgbClr val="004563"/>
                    </a:solidFill>
                  </a:tcPr>
                </a:tc>
                <a:tc>
                  <a:txBody>
                    <a:bodyPr/>
                    <a:lstStyle/>
                    <a:p>
                      <a:pPr algn="r"/>
                      <a:r>
                        <a:rPr lang="en-US" sz="1800" baseline="0" dirty="0">
                          <a:solidFill>
                            <a:schemeClr val="bg1"/>
                          </a:solidFill>
                        </a:rPr>
                        <a:t>1,682</a:t>
                      </a:r>
                      <a:endParaRPr lang="en-US" sz="1800" b="1" baseline="0" dirty="0">
                        <a:solidFill>
                          <a:schemeClr val="bg1"/>
                        </a:solidFill>
                        <a:latin typeface="HelveticaNeueLT Std" panose="020B0604020202020204"/>
                      </a:endParaRPr>
                    </a:p>
                  </a:txBody>
                  <a:tcPr anchor="ctr">
                    <a:solidFill>
                      <a:srgbClr val="004563"/>
                    </a:solidFill>
                  </a:tcPr>
                </a:tc>
                <a:tc>
                  <a:txBody>
                    <a:bodyPr/>
                    <a:lstStyle/>
                    <a:p>
                      <a:pPr algn="r"/>
                      <a:r>
                        <a:rPr lang="en-US" sz="1800" baseline="0" dirty="0">
                          <a:solidFill>
                            <a:schemeClr val="bg1"/>
                          </a:solidFill>
                        </a:rPr>
                        <a:t>1,741</a:t>
                      </a:r>
                      <a:endParaRPr lang="en-US" sz="1800" b="1" baseline="0" dirty="0">
                        <a:solidFill>
                          <a:schemeClr val="bg1"/>
                        </a:solidFill>
                        <a:latin typeface="HelveticaNeueLT Std" panose="020B0604020202020204"/>
                      </a:endParaRPr>
                    </a:p>
                  </a:txBody>
                  <a:tcPr anchor="ctr">
                    <a:solidFill>
                      <a:srgbClr val="004563"/>
                    </a:solidFill>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77216027"/>
              </p:ext>
            </p:extLst>
          </p:nvPr>
        </p:nvGraphicFramePr>
        <p:xfrm>
          <a:off x="1152144" y="3179925"/>
          <a:ext cx="6409944" cy="1463040"/>
        </p:xfrm>
        <a:graphic>
          <a:graphicData uri="http://schemas.openxmlformats.org/drawingml/2006/table">
            <a:tbl>
              <a:tblPr firstRow="1" firstCol="1" lastRow="1">
                <a:tableStyleId>{5C22544A-7EE6-4342-B048-85BDC9FD1C3A}</a:tableStyleId>
              </a:tblPr>
              <a:tblGrid>
                <a:gridCol w="3026664">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tblGrid>
              <a:tr h="363477">
                <a:tc>
                  <a:txBody>
                    <a:bodyPr/>
                    <a:lstStyle/>
                    <a:p>
                      <a:pPr algn="ctr"/>
                      <a:r>
                        <a:rPr lang="en-US" sz="1800" dirty="0">
                          <a:latin typeface="+mn-lt"/>
                        </a:rPr>
                        <a:t>Single</a:t>
                      </a:r>
                      <a:r>
                        <a:rPr lang="en-US" sz="1800" baseline="0" dirty="0">
                          <a:latin typeface="+mn-lt"/>
                        </a:rPr>
                        <a:t> / Multic</a:t>
                      </a:r>
                      <a:r>
                        <a:rPr lang="en-US" sz="1800" dirty="0">
                          <a:latin typeface="+mn-lt"/>
                        </a:rPr>
                        <a:t>ounty</a:t>
                      </a:r>
                    </a:p>
                  </a:txBody>
                  <a:tcPr anchor="ctr">
                    <a:solidFill>
                      <a:srgbClr val="004563"/>
                    </a:solidFill>
                  </a:tcPr>
                </a:tc>
                <a:tc>
                  <a:txBody>
                    <a:bodyPr/>
                    <a:lstStyle/>
                    <a:p>
                      <a:pPr algn="ctr"/>
                      <a:r>
                        <a:rPr lang="en-US" sz="1800" dirty="0">
                          <a:latin typeface="+mn-lt"/>
                        </a:rPr>
                        <a:t>July 2017</a:t>
                      </a:r>
                    </a:p>
                  </a:txBody>
                  <a:tcPr anchor="ctr">
                    <a:solidFill>
                      <a:srgbClr val="004563"/>
                    </a:solidFill>
                  </a:tcPr>
                </a:tc>
                <a:tc>
                  <a:txBody>
                    <a:bodyPr/>
                    <a:lstStyle/>
                    <a:p>
                      <a:pPr algn="ctr"/>
                      <a:r>
                        <a:rPr lang="en-US" sz="1800" dirty="0">
                          <a:latin typeface="+mn-lt"/>
                        </a:rPr>
                        <a:t>July 2019</a:t>
                      </a:r>
                    </a:p>
                  </a:txBody>
                  <a:tcPr anchor="ctr">
                    <a:solidFill>
                      <a:srgbClr val="004563"/>
                    </a:solidFill>
                  </a:tcPr>
                </a:tc>
                <a:extLst>
                  <a:ext uri="{0D108BD9-81ED-4DB2-BD59-A6C34878D82A}">
                    <a16:rowId xmlns:a16="http://schemas.microsoft.com/office/drawing/2014/main" val="10000"/>
                  </a:ext>
                </a:extLst>
              </a:tr>
              <a:tr h="363477">
                <a:tc>
                  <a:txBody>
                    <a:bodyPr/>
                    <a:lstStyle/>
                    <a:p>
                      <a:r>
                        <a:rPr lang="en-US" sz="1800" b="1" dirty="0">
                          <a:latin typeface="+mn-lt"/>
                        </a:rPr>
                        <a:t>Single County</a:t>
                      </a:r>
                    </a:p>
                  </a:txBody>
                  <a:tcPr>
                    <a:solidFill>
                      <a:srgbClr val="004563"/>
                    </a:solidFill>
                  </a:tcPr>
                </a:tc>
                <a:tc>
                  <a:txBody>
                    <a:bodyPr/>
                    <a:lstStyle/>
                    <a:p>
                      <a:pPr algn="r"/>
                      <a:r>
                        <a:rPr lang="en-US" sz="1800" dirty="0">
                          <a:latin typeface="+mn-lt"/>
                        </a:rPr>
                        <a:t>1,608</a:t>
                      </a:r>
                    </a:p>
                  </a:txBody>
                  <a:tcPr>
                    <a:solidFill>
                      <a:srgbClr val="ABC772"/>
                    </a:solidFill>
                  </a:tcPr>
                </a:tc>
                <a:tc>
                  <a:txBody>
                    <a:bodyPr/>
                    <a:lstStyle/>
                    <a:p>
                      <a:pPr algn="r"/>
                      <a:r>
                        <a:rPr lang="en-US" sz="1800" dirty="0">
                          <a:latin typeface="+mn-lt"/>
                        </a:rPr>
                        <a:t>1,664</a:t>
                      </a:r>
                    </a:p>
                  </a:txBody>
                  <a:tcPr anchor="ctr">
                    <a:solidFill>
                      <a:srgbClr val="ABC772"/>
                    </a:solidFill>
                  </a:tcPr>
                </a:tc>
                <a:extLst>
                  <a:ext uri="{0D108BD9-81ED-4DB2-BD59-A6C34878D82A}">
                    <a16:rowId xmlns:a16="http://schemas.microsoft.com/office/drawing/2014/main" val="10001"/>
                  </a:ext>
                </a:extLst>
              </a:tr>
              <a:tr h="363477">
                <a:tc>
                  <a:txBody>
                    <a:bodyPr/>
                    <a:lstStyle/>
                    <a:p>
                      <a:r>
                        <a:rPr lang="en-US" sz="1800" b="1" dirty="0">
                          <a:latin typeface="+mn-lt"/>
                        </a:rPr>
                        <a:t>Multicounty</a:t>
                      </a:r>
                    </a:p>
                  </a:txBody>
                  <a:tcPr>
                    <a:solidFill>
                      <a:srgbClr val="004563"/>
                    </a:solidFill>
                  </a:tcPr>
                </a:tc>
                <a:tc>
                  <a:txBody>
                    <a:bodyPr/>
                    <a:lstStyle/>
                    <a:p>
                      <a:pPr algn="r"/>
                      <a:r>
                        <a:rPr lang="en-US" sz="1800" dirty="0">
                          <a:latin typeface="+mn-lt"/>
                        </a:rPr>
                        <a:t>74</a:t>
                      </a:r>
                    </a:p>
                  </a:txBody>
                  <a:tcPr>
                    <a:solidFill>
                      <a:srgbClr val="ABC772"/>
                    </a:solidFill>
                  </a:tcPr>
                </a:tc>
                <a:tc>
                  <a:txBody>
                    <a:bodyPr/>
                    <a:lstStyle/>
                    <a:p>
                      <a:pPr algn="r"/>
                      <a:r>
                        <a:rPr lang="en-US" sz="1800" dirty="0">
                          <a:latin typeface="+mn-lt"/>
                        </a:rPr>
                        <a:t>77</a:t>
                      </a:r>
                    </a:p>
                  </a:txBody>
                  <a:tcPr anchor="ctr">
                    <a:solidFill>
                      <a:srgbClr val="ABC772"/>
                    </a:solidFill>
                  </a:tcPr>
                </a:tc>
                <a:extLst>
                  <a:ext uri="{0D108BD9-81ED-4DB2-BD59-A6C34878D82A}">
                    <a16:rowId xmlns:a16="http://schemas.microsoft.com/office/drawing/2014/main" val="10002"/>
                  </a:ext>
                </a:extLst>
              </a:tr>
              <a:tr h="363477">
                <a:tc>
                  <a:txBody>
                    <a:bodyPr/>
                    <a:lstStyle/>
                    <a:p>
                      <a:pPr lvl="1"/>
                      <a:r>
                        <a:rPr lang="en-US" sz="1800" b="1" dirty="0">
                          <a:latin typeface="+mn-lt"/>
                        </a:rPr>
                        <a:t>Total</a:t>
                      </a:r>
                    </a:p>
                  </a:txBody>
                  <a:tcPr>
                    <a:solidFill>
                      <a:srgbClr val="004563"/>
                    </a:solidFill>
                  </a:tcPr>
                </a:tc>
                <a:tc>
                  <a:txBody>
                    <a:bodyPr/>
                    <a:lstStyle/>
                    <a:p>
                      <a:pPr algn="r"/>
                      <a:r>
                        <a:rPr lang="en-US" sz="1800" dirty="0">
                          <a:latin typeface="+mn-lt"/>
                        </a:rPr>
                        <a:t>1,682</a:t>
                      </a:r>
                    </a:p>
                  </a:txBody>
                  <a:tcPr>
                    <a:solidFill>
                      <a:srgbClr val="004563"/>
                    </a:solidFill>
                  </a:tcPr>
                </a:tc>
                <a:tc>
                  <a:txBody>
                    <a:bodyPr/>
                    <a:lstStyle/>
                    <a:p>
                      <a:pPr algn="r"/>
                      <a:r>
                        <a:rPr lang="en-US" sz="1800" dirty="0">
                          <a:latin typeface="+mn-lt"/>
                        </a:rPr>
                        <a:t>1,741</a:t>
                      </a:r>
                    </a:p>
                  </a:txBody>
                  <a:tcPr anchor="ctr">
                    <a:solidFill>
                      <a:srgbClr val="004563"/>
                    </a:solidFill>
                  </a:tcP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B9457AE-A251-431C-843B-07F54BDDE3AA}"/>
              </a:ext>
            </a:extLst>
          </p:cNvPr>
          <p:cNvSpPr txBox="1"/>
          <p:nvPr/>
        </p:nvSpPr>
        <p:spPr>
          <a:xfrm>
            <a:off x="1068759" y="738670"/>
            <a:ext cx="3834882" cy="400110"/>
          </a:xfrm>
          <a:prstGeom prst="rect">
            <a:avLst/>
          </a:prstGeom>
          <a:noFill/>
        </p:spPr>
        <p:txBody>
          <a:bodyPr wrap="square" rtlCol="0">
            <a:spAutoFit/>
          </a:bodyPr>
          <a:lstStyle/>
          <a:p>
            <a:r>
              <a:rPr lang="en-US" sz="2000" b="1" dirty="0">
                <a:solidFill>
                  <a:schemeClr val="tx2"/>
                </a:solidFill>
                <a:latin typeface="HelveticaNeueLT Std" panose="020B0604020202020204"/>
              </a:rPr>
              <a:t>Independent and Dependent</a:t>
            </a:r>
          </a:p>
        </p:txBody>
      </p:sp>
      <p:sp>
        <p:nvSpPr>
          <p:cNvPr id="16" name="TextBox 15">
            <a:extLst>
              <a:ext uri="{FF2B5EF4-FFF2-40B4-BE49-F238E27FC236}">
                <a16:creationId xmlns:a16="http://schemas.microsoft.com/office/drawing/2014/main" id="{48B71AF6-8CB7-4A3E-8014-2DF12E571969}"/>
              </a:ext>
            </a:extLst>
          </p:cNvPr>
          <p:cNvSpPr txBox="1"/>
          <p:nvPr/>
        </p:nvSpPr>
        <p:spPr>
          <a:xfrm>
            <a:off x="1068759" y="2729931"/>
            <a:ext cx="3446915" cy="400110"/>
          </a:xfrm>
          <a:prstGeom prst="rect">
            <a:avLst/>
          </a:prstGeom>
          <a:noFill/>
        </p:spPr>
        <p:txBody>
          <a:bodyPr wrap="square" rtlCol="0">
            <a:spAutoFit/>
          </a:bodyPr>
          <a:lstStyle/>
          <a:p>
            <a:r>
              <a:rPr lang="en-US" sz="2000" b="1" dirty="0">
                <a:solidFill>
                  <a:schemeClr val="tx2"/>
                </a:solidFill>
                <a:latin typeface="HelveticaNeueLT Std" panose="020B0604020202020204"/>
              </a:rPr>
              <a:t>Single and Multicounty</a:t>
            </a:r>
          </a:p>
        </p:txBody>
      </p:sp>
      <p:sp>
        <p:nvSpPr>
          <p:cNvPr id="10" name="TextBox 9">
            <a:extLst>
              <a:ext uri="{FF2B5EF4-FFF2-40B4-BE49-F238E27FC236}">
                <a16:creationId xmlns:a16="http://schemas.microsoft.com/office/drawing/2014/main" id="{3858E03F-EBE4-4DB9-BDD4-829DF13A771C}"/>
              </a:ext>
            </a:extLst>
          </p:cNvPr>
          <p:cNvSpPr txBox="1"/>
          <p:nvPr/>
        </p:nvSpPr>
        <p:spPr>
          <a:xfrm>
            <a:off x="1143000" y="4735170"/>
            <a:ext cx="6419088" cy="1631216"/>
          </a:xfrm>
          <a:prstGeom prst="rect">
            <a:avLst/>
          </a:prstGeom>
          <a:noFill/>
        </p:spPr>
        <p:txBody>
          <a:bodyPr wrap="square" rtlCol="0">
            <a:spAutoFit/>
          </a:bodyPr>
          <a:lstStyle/>
          <a:p>
            <a:r>
              <a:rPr lang="en-US" dirty="0" err="1">
                <a:solidFill>
                  <a:schemeClr val="tx2"/>
                </a:solidFill>
                <a:latin typeface="HelveticaNeueLT Std" panose="020B0604020202020204"/>
              </a:rPr>
              <a:t>Chipola</a:t>
            </a:r>
            <a:r>
              <a:rPr lang="en-US" dirty="0">
                <a:solidFill>
                  <a:schemeClr val="tx2"/>
                </a:solidFill>
                <a:latin typeface="HelveticaNeueLT Std" panose="020B0604020202020204"/>
              </a:rPr>
              <a:t> River Soil and Water Conservation District, operating in Calhoun and Liberty counties, is the only multicounty soil and water conservation district.</a:t>
            </a:r>
          </a:p>
          <a:p>
            <a:endParaRPr lang="en-US" sz="1000" b="1" dirty="0">
              <a:solidFill>
                <a:schemeClr val="tx2"/>
              </a:solidFill>
              <a:latin typeface="HelveticaNeueLT Std" panose="020B0604020202020204"/>
            </a:endParaRPr>
          </a:p>
          <a:p>
            <a:r>
              <a:rPr lang="en-US" b="1" dirty="0">
                <a:solidFill>
                  <a:schemeClr val="tx2"/>
                </a:solidFill>
                <a:latin typeface="HelveticaNeueLT Std" panose="020B0604020202020204"/>
              </a:rPr>
              <a:t>Note:</a:t>
            </a:r>
            <a:r>
              <a:rPr lang="en-US" dirty="0">
                <a:solidFill>
                  <a:schemeClr val="tx2"/>
                </a:solidFill>
                <a:latin typeface="HelveticaNeueLT Std" panose="020B0604020202020204"/>
              </a:rPr>
              <a:t> Differences do not account for dissolved and inactive special districts.</a:t>
            </a:r>
          </a:p>
        </p:txBody>
      </p:sp>
    </p:spTree>
    <p:extLst>
      <p:ext uri="{BB962C8B-B14F-4D97-AF65-F5344CB8AC3E}">
        <p14:creationId xmlns:p14="http://schemas.microsoft.com/office/powerpoint/2010/main" val="83089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5" name="Straight Connector 4"/>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7064" y="250986"/>
            <a:ext cx="799782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Special District Basics – Florida Totals</a:t>
            </a:r>
          </a:p>
        </p:txBody>
      </p:sp>
      <p:sp>
        <p:nvSpPr>
          <p:cNvPr id="13" name="Rectangle 12"/>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lide Number Placeholder 7"/>
          <p:cNvSpPr>
            <a:spLocks noGrp="1"/>
          </p:cNvSpPr>
          <p:nvPr>
            <p:ph type="sldNum" sz="quarter" idx="12"/>
          </p:nvPr>
        </p:nvSpPr>
        <p:spPr/>
        <p:txBody>
          <a:bodyPr/>
          <a:lstStyle/>
          <a:p>
            <a:fld id="{2AE0A5F7-18CF-42D7-865E-9BC89C445029}" type="slidenum">
              <a:rPr lang="en-US" smtClean="0"/>
              <a:t>8</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015072943"/>
              </p:ext>
            </p:extLst>
          </p:nvPr>
        </p:nvGraphicFramePr>
        <p:xfrm>
          <a:off x="809656" y="1404477"/>
          <a:ext cx="7131495" cy="4089400"/>
        </p:xfrm>
        <a:graphic>
          <a:graphicData uri="http://schemas.openxmlformats.org/drawingml/2006/table">
            <a:tbl>
              <a:tblPr firstRow="1" firstCol="1">
                <a:tableStyleId>{5C22544A-7EE6-4342-B048-85BDC9FD1C3A}</a:tableStyleId>
              </a:tblPr>
              <a:tblGrid>
                <a:gridCol w="4516312">
                  <a:extLst>
                    <a:ext uri="{9D8B030D-6E8A-4147-A177-3AD203B41FA5}">
                      <a16:colId xmlns:a16="http://schemas.microsoft.com/office/drawing/2014/main" val="20000"/>
                    </a:ext>
                  </a:extLst>
                </a:gridCol>
                <a:gridCol w="1243584">
                  <a:extLst>
                    <a:ext uri="{9D8B030D-6E8A-4147-A177-3AD203B41FA5}">
                      <a16:colId xmlns:a16="http://schemas.microsoft.com/office/drawing/2014/main" val="20002"/>
                    </a:ext>
                  </a:extLst>
                </a:gridCol>
                <a:gridCol w="1371599">
                  <a:extLst>
                    <a:ext uri="{9D8B030D-6E8A-4147-A177-3AD203B41FA5}">
                      <a16:colId xmlns:a16="http://schemas.microsoft.com/office/drawing/2014/main" val="20003"/>
                    </a:ext>
                  </a:extLst>
                </a:gridCol>
              </a:tblGrid>
              <a:tr h="370840">
                <a:tc>
                  <a:txBody>
                    <a:bodyPr/>
                    <a:lstStyle/>
                    <a:p>
                      <a:pPr algn="ctr"/>
                      <a:r>
                        <a:rPr lang="en-US" sz="1800" dirty="0">
                          <a:latin typeface="+mn-lt"/>
                        </a:rPr>
                        <a:t>Top Ten Special Purposes</a:t>
                      </a:r>
                    </a:p>
                  </a:txBody>
                  <a:tcPr anchor="ctr">
                    <a:solidFill>
                      <a:srgbClr val="004563"/>
                    </a:solidFill>
                  </a:tcPr>
                </a:tc>
                <a:tc>
                  <a:txBody>
                    <a:bodyPr/>
                    <a:lstStyle/>
                    <a:p>
                      <a:pPr algn="ctr"/>
                      <a:r>
                        <a:rPr lang="en-US" sz="1800" dirty="0">
                          <a:latin typeface="+mn-lt"/>
                        </a:rPr>
                        <a:t>July 2017</a:t>
                      </a:r>
                    </a:p>
                  </a:txBody>
                  <a:tcPr anchor="ctr">
                    <a:solidFill>
                      <a:srgbClr val="004563"/>
                    </a:solidFill>
                  </a:tcPr>
                </a:tc>
                <a:tc>
                  <a:txBody>
                    <a:bodyPr/>
                    <a:lstStyle/>
                    <a:p>
                      <a:pPr algn="ctr"/>
                      <a:r>
                        <a:rPr lang="en-US" sz="1800" baseline="0" dirty="0">
                          <a:latin typeface="+mn-lt"/>
                        </a:rPr>
                        <a:t>July 2019</a:t>
                      </a:r>
                      <a:endParaRPr lang="en-US" sz="1800" dirty="0">
                        <a:latin typeface="+mn-lt"/>
                      </a:endParaRPr>
                    </a:p>
                  </a:txBody>
                  <a:tcPr anchor="ctr">
                    <a:solidFill>
                      <a:srgbClr val="004563"/>
                    </a:solidFill>
                  </a:tcPr>
                </a:tc>
                <a:extLst>
                  <a:ext uri="{0D108BD9-81ED-4DB2-BD59-A6C34878D82A}">
                    <a16:rowId xmlns:a16="http://schemas.microsoft.com/office/drawing/2014/main" val="10000"/>
                  </a:ext>
                </a:extLst>
              </a:tr>
              <a:tr h="370840">
                <a:tc>
                  <a:txBody>
                    <a:bodyPr/>
                    <a:lstStyle/>
                    <a:p>
                      <a:r>
                        <a:rPr lang="en-US" sz="1800" b="0" dirty="0">
                          <a:latin typeface="+mn-lt"/>
                        </a:rPr>
                        <a:t>1.   Community</a:t>
                      </a:r>
                      <a:r>
                        <a:rPr lang="en-US" sz="1800" b="0" baseline="0" dirty="0">
                          <a:latin typeface="+mn-lt"/>
                        </a:rPr>
                        <a:t> Development</a:t>
                      </a:r>
                      <a:endParaRPr lang="en-US" sz="1800" b="0" dirty="0">
                        <a:latin typeface="+mn-lt"/>
                      </a:endParaRPr>
                    </a:p>
                  </a:txBody>
                  <a:tcPr>
                    <a:solidFill>
                      <a:srgbClr val="004563"/>
                    </a:solidFill>
                  </a:tcPr>
                </a:tc>
                <a:tc>
                  <a:txBody>
                    <a:bodyPr/>
                    <a:lstStyle/>
                    <a:p>
                      <a:pPr algn="r"/>
                      <a:r>
                        <a:rPr lang="en-US" sz="1800" dirty="0">
                          <a:latin typeface="+mn-lt"/>
                        </a:rPr>
                        <a:t>632</a:t>
                      </a:r>
                    </a:p>
                  </a:txBody>
                  <a:tcPr>
                    <a:solidFill>
                      <a:srgbClr val="ABC772"/>
                    </a:solidFill>
                  </a:tcPr>
                </a:tc>
                <a:tc>
                  <a:txBody>
                    <a:bodyPr/>
                    <a:lstStyle/>
                    <a:p>
                      <a:pPr algn="r"/>
                      <a:r>
                        <a:rPr lang="en-US" sz="1800" dirty="0">
                          <a:latin typeface="+mn-lt"/>
                        </a:rPr>
                        <a:t>689</a:t>
                      </a:r>
                    </a:p>
                  </a:txBody>
                  <a:tcPr>
                    <a:solidFill>
                      <a:srgbClr val="ABC772"/>
                    </a:solidFill>
                  </a:tcPr>
                </a:tc>
                <a:extLst>
                  <a:ext uri="{0D108BD9-81ED-4DB2-BD59-A6C34878D82A}">
                    <a16:rowId xmlns:a16="http://schemas.microsoft.com/office/drawing/2014/main" val="10001"/>
                  </a:ext>
                </a:extLst>
              </a:tr>
              <a:tr h="370840">
                <a:tc>
                  <a:txBody>
                    <a:bodyPr/>
                    <a:lstStyle/>
                    <a:p>
                      <a:r>
                        <a:rPr lang="en-US" sz="1800" b="0" dirty="0">
                          <a:latin typeface="+mn-lt"/>
                        </a:rPr>
                        <a:t>2.   Community Redevelopment</a:t>
                      </a:r>
                    </a:p>
                  </a:txBody>
                  <a:tcPr>
                    <a:solidFill>
                      <a:srgbClr val="004563"/>
                    </a:solidFill>
                  </a:tcPr>
                </a:tc>
                <a:tc>
                  <a:txBody>
                    <a:bodyPr/>
                    <a:lstStyle/>
                    <a:p>
                      <a:pPr algn="r"/>
                      <a:r>
                        <a:rPr lang="en-US" sz="1800" dirty="0">
                          <a:latin typeface="+mn-lt"/>
                        </a:rPr>
                        <a:t>224</a:t>
                      </a:r>
                    </a:p>
                  </a:txBody>
                  <a:tcPr>
                    <a:solidFill>
                      <a:srgbClr val="ABC772"/>
                    </a:solidFill>
                  </a:tcPr>
                </a:tc>
                <a:tc>
                  <a:txBody>
                    <a:bodyPr/>
                    <a:lstStyle/>
                    <a:p>
                      <a:pPr algn="r"/>
                      <a:r>
                        <a:rPr lang="en-US" sz="1800" dirty="0">
                          <a:latin typeface="+mn-lt"/>
                        </a:rPr>
                        <a:t>227</a:t>
                      </a:r>
                    </a:p>
                  </a:txBody>
                  <a:tcPr>
                    <a:solidFill>
                      <a:srgbClr val="ABC772"/>
                    </a:solidFill>
                  </a:tcPr>
                </a:tc>
                <a:extLst>
                  <a:ext uri="{0D108BD9-81ED-4DB2-BD59-A6C34878D82A}">
                    <a16:rowId xmlns:a16="http://schemas.microsoft.com/office/drawing/2014/main" val="10002"/>
                  </a:ext>
                </a:extLst>
              </a:tr>
              <a:tr h="370840">
                <a:tc>
                  <a:txBody>
                    <a:bodyPr/>
                    <a:lstStyle/>
                    <a:p>
                      <a:r>
                        <a:rPr lang="en-US" sz="1800" b="0" dirty="0">
                          <a:latin typeface="+mn-lt"/>
                        </a:rPr>
                        <a:t>3.   Housing Authority</a:t>
                      </a:r>
                    </a:p>
                  </a:txBody>
                  <a:tcPr>
                    <a:solidFill>
                      <a:srgbClr val="004563"/>
                    </a:solidFill>
                  </a:tcPr>
                </a:tc>
                <a:tc>
                  <a:txBody>
                    <a:bodyPr/>
                    <a:lstStyle/>
                    <a:p>
                      <a:pPr algn="r"/>
                      <a:r>
                        <a:rPr lang="en-US" sz="1800" dirty="0">
                          <a:latin typeface="+mn-lt"/>
                        </a:rPr>
                        <a:t>91</a:t>
                      </a:r>
                    </a:p>
                  </a:txBody>
                  <a:tcPr>
                    <a:solidFill>
                      <a:srgbClr val="ABC772"/>
                    </a:solidFill>
                  </a:tcPr>
                </a:tc>
                <a:tc>
                  <a:txBody>
                    <a:bodyPr/>
                    <a:lstStyle/>
                    <a:p>
                      <a:pPr algn="r"/>
                      <a:r>
                        <a:rPr lang="en-US" sz="1800" dirty="0">
                          <a:latin typeface="+mn-lt"/>
                        </a:rPr>
                        <a:t>91</a:t>
                      </a:r>
                    </a:p>
                  </a:txBody>
                  <a:tcPr>
                    <a:solidFill>
                      <a:srgbClr val="ABC772"/>
                    </a:solidFill>
                  </a:tcPr>
                </a:tc>
                <a:extLst>
                  <a:ext uri="{0D108BD9-81ED-4DB2-BD59-A6C34878D82A}">
                    <a16:rowId xmlns:a16="http://schemas.microsoft.com/office/drawing/2014/main" val="10003"/>
                  </a:ext>
                </a:extLst>
              </a:tr>
              <a:tr h="370840">
                <a:tc>
                  <a:txBody>
                    <a:bodyPr/>
                    <a:lstStyle/>
                    <a:p>
                      <a:r>
                        <a:rPr lang="en-US" sz="1800" b="0" dirty="0">
                          <a:latin typeface="+mn-lt"/>
                        </a:rPr>
                        <a:t>4.   Drainage and Water Control</a:t>
                      </a:r>
                    </a:p>
                  </a:txBody>
                  <a:tcPr>
                    <a:solidFill>
                      <a:srgbClr val="004563"/>
                    </a:solidFill>
                  </a:tcPr>
                </a:tc>
                <a:tc>
                  <a:txBody>
                    <a:bodyPr/>
                    <a:lstStyle/>
                    <a:p>
                      <a:pPr algn="r"/>
                      <a:r>
                        <a:rPr lang="en-US" sz="1800" dirty="0">
                          <a:latin typeface="+mn-lt"/>
                        </a:rPr>
                        <a:t>83</a:t>
                      </a:r>
                    </a:p>
                  </a:txBody>
                  <a:tcPr>
                    <a:solidFill>
                      <a:srgbClr val="ABC772"/>
                    </a:solidFill>
                  </a:tcPr>
                </a:tc>
                <a:tc>
                  <a:txBody>
                    <a:bodyPr/>
                    <a:lstStyle/>
                    <a:p>
                      <a:pPr algn="r"/>
                      <a:r>
                        <a:rPr lang="en-US" sz="1800" dirty="0">
                          <a:latin typeface="+mn-lt"/>
                        </a:rPr>
                        <a:t>83</a:t>
                      </a:r>
                    </a:p>
                  </a:txBody>
                  <a:tcPr>
                    <a:solidFill>
                      <a:srgbClr val="ABC772"/>
                    </a:solidFill>
                  </a:tcPr>
                </a:tc>
                <a:extLst>
                  <a:ext uri="{0D108BD9-81ED-4DB2-BD59-A6C34878D82A}">
                    <a16:rowId xmlns:a16="http://schemas.microsoft.com/office/drawing/2014/main" val="10004"/>
                  </a:ext>
                </a:extLst>
              </a:tr>
              <a:tr h="370840">
                <a:tc>
                  <a:txBody>
                    <a:bodyPr/>
                    <a:lstStyle/>
                    <a:p>
                      <a:r>
                        <a:rPr lang="en-US" sz="1800" b="0" dirty="0">
                          <a:latin typeface="+mn-lt"/>
                        </a:rPr>
                        <a:t>5.   Fire Control and</a:t>
                      </a:r>
                      <a:r>
                        <a:rPr lang="en-US" sz="1800" b="0" baseline="0" dirty="0">
                          <a:latin typeface="+mn-lt"/>
                        </a:rPr>
                        <a:t> Rescue</a:t>
                      </a:r>
                      <a:endParaRPr lang="en-US" sz="1800" b="0" dirty="0">
                        <a:latin typeface="+mn-lt"/>
                      </a:endParaRPr>
                    </a:p>
                  </a:txBody>
                  <a:tcPr>
                    <a:solidFill>
                      <a:srgbClr val="004563"/>
                    </a:solidFill>
                  </a:tcPr>
                </a:tc>
                <a:tc>
                  <a:txBody>
                    <a:bodyPr/>
                    <a:lstStyle/>
                    <a:p>
                      <a:pPr algn="r"/>
                      <a:r>
                        <a:rPr lang="en-US" sz="1800" dirty="0">
                          <a:latin typeface="+mn-lt"/>
                        </a:rPr>
                        <a:t>64</a:t>
                      </a:r>
                    </a:p>
                  </a:txBody>
                  <a:tcPr>
                    <a:solidFill>
                      <a:srgbClr val="ABC772"/>
                    </a:solidFill>
                  </a:tcPr>
                </a:tc>
                <a:tc>
                  <a:txBody>
                    <a:bodyPr/>
                    <a:lstStyle/>
                    <a:p>
                      <a:pPr algn="r"/>
                      <a:r>
                        <a:rPr lang="en-US" sz="1800" dirty="0">
                          <a:latin typeface="+mn-lt"/>
                        </a:rPr>
                        <a:t>64</a:t>
                      </a:r>
                    </a:p>
                  </a:txBody>
                  <a:tcPr>
                    <a:solidFill>
                      <a:srgbClr val="ABC772"/>
                    </a:solidFill>
                  </a:tcPr>
                </a:tc>
                <a:extLst>
                  <a:ext uri="{0D108BD9-81ED-4DB2-BD59-A6C34878D82A}">
                    <a16:rowId xmlns:a16="http://schemas.microsoft.com/office/drawing/2014/main" val="10005"/>
                  </a:ext>
                </a:extLst>
              </a:tr>
              <a:tr h="370840">
                <a:tc>
                  <a:txBody>
                    <a:bodyPr/>
                    <a:lstStyle/>
                    <a:p>
                      <a:r>
                        <a:rPr lang="en-US" sz="1900" b="1" dirty="0">
                          <a:latin typeface="+mn-lt"/>
                        </a:rPr>
                        <a:t>6.   Soil and Water</a:t>
                      </a:r>
                      <a:r>
                        <a:rPr lang="en-US" sz="1900" b="1" baseline="0" dirty="0">
                          <a:latin typeface="+mn-lt"/>
                        </a:rPr>
                        <a:t> Conservation</a:t>
                      </a:r>
                      <a:endParaRPr lang="en-US" sz="1900" b="1" dirty="0">
                        <a:latin typeface="+mn-lt"/>
                      </a:endParaRPr>
                    </a:p>
                  </a:txBody>
                  <a:tcPr>
                    <a:solidFill>
                      <a:srgbClr val="004563"/>
                    </a:solidFill>
                  </a:tcPr>
                </a:tc>
                <a:tc>
                  <a:txBody>
                    <a:bodyPr/>
                    <a:lstStyle/>
                    <a:p>
                      <a:pPr algn="r"/>
                      <a:r>
                        <a:rPr lang="en-US" sz="1900" b="1" dirty="0">
                          <a:latin typeface="+mn-lt"/>
                        </a:rPr>
                        <a:t>58</a:t>
                      </a:r>
                    </a:p>
                  </a:txBody>
                  <a:tcPr>
                    <a:solidFill>
                      <a:srgbClr val="ABC772"/>
                    </a:solidFill>
                  </a:tcPr>
                </a:tc>
                <a:tc>
                  <a:txBody>
                    <a:bodyPr/>
                    <a:lstStyle/>
                    <a:p>
                      <a:pPr algn="r"/>
                      <a:r>
                        <a:rPr lang="en-US" sz="1900" b="1" dirty="0">
                          <a:latin typeface="+mn-lt"/>
                        </a:rPr>
                        <a:t>58</a:t>
                      </a:r>
                    </a:p>
                  </a:txBody>
                  <a:tcPr>
                    <a:solidFill>
                      <a:srgbClr val="ABC772"/>
                    </a:solidFill>
                  </a:tcPr>
                </a:tc>
                <a:extLst>
                  <a:ext uri="{0D108BD9-81ED-4DB2-BD59-A6C34878D82A}">
                    <a16:rowId xmlns:a16="http://schemas.microsoft.com/office/drawing/2014/main" val="10006"/>
                  </a:ext>
                </a:extLst>
              </a:tr>
              <a:tr h="370840">
                <a:tc>
                  <a:txBody>
                    <a:bodyPr/>
                    <a:lstStyle/>
                    <a:p>
                      <a:r>
                        <a:rPr lang="en-US" sz="1800" b="0" dirty="0">
                          <a:latin typeface="+mn-lt"/>
                        </a:rPr>
                        <a:t>7.   Neighborhood</a:t>
                      </a:r>
                      <a:r>
                        <a:rPr lang="en-US" sz="1800" b="0" baseline="0" dirty="0">
                          <a:latin typeface="+mn-lt"/>
                        </a:rPr>
                        <a:t> Enhancement</a:t>
                      </a:r>
                      <a:endParaRPr lang="en-US" sz="1800" b="0" dirty="0">
                        <a:latin typeface="+mn-lt"/>
                      </a:endParaRPr>
                    </a:p>
                  </a:txBody>
                  <a:tcPr>
                    <a:solidFill>
                      <a:srgbClr val="004563"/>
                    </a:solidFill>
                  </a:tcPr>
                </a:tc>
                <a:tc>
                  <a:txBody>
                    <a:bodyPr/>
                    <a:lstStyle/>
                    <a:p>
                      <a:pPr algn="r"/>
                      <a:r>
                        <a:rPr lang="en-US" sz="1800" dirty="0">
                          <a:latin typeface="+mn-lt"/>
                        </a:rPr>
                        <a:t>47</a:t>
                      </a:r>
                    </a:p>
                  </a:txBody>
                  <a:tcPr>
                    <a:solidFill>
                      <a:srgbClr val="ABC772"/>
                    </a:solidFill>
                  </a:tcPr>
                </a:tc>
                <a:tc>
                  <a:txBody>
                    <a:bodyPr/>
                    <a:lstStyle/>
                    <a:p>
                      <a:pPr algn="r"/>
                      <a:r>
                        <a:rPr lang="en-US" sz="1800" dirty="0">
                          <a:latin typeface="+mn-lt"/>
                        </a:rPr>
                        <a:t>47</a:t>
                      </a:r>
                    </a:p>
                  </a:txBody>
                  <a:tcPr>
                    <a:solidFill>
                      <a:srgbClr val="ABC772"/>
                    </a:solidFill>
                  </a:tcPr>
                </a:tc>
                <a:extLst>
                  <a:ext uri="{0D108BD9-81ED-4DB2-BD59-A6C34878D82A}">
                    <a16:rowId xmlns:a16="http://schemas.microsoft.com/office/drawing/2014/main" val="10007"/>
                  </a:ext>
                </a:extLst>
              </a:tr>
              <a:tr h="370840">
                <a:tc>
                  <a:txBody>
                    <a:bodyPr/>
                    <a:lstStyle/>
                    <a:p>
                      <a:r>
                        <a:rPr lang="en-US" sz="1800" b="0" dirty="0">
                          <a:latin typeface="+mn-lt"/>
                        </a:rPr>
                        <a:t>8.   Hospital (all types)</a:t>
                      </a:r>
                    </a:p>
                  </a:txBody>
                  <a:tcPr>
                    <a:solidFill>
                      <a:srgbClr val="004563"/>
                    </a:solidFill>
                  </a:tcPr>
                </a:tc>
                <a:tc>
                  <a:txBody>
                    <a:bodyPr/>
                    <a:lstStyle/>
                    <a:p>
                      <a:pPr algn="r"/>
                      <a:r>
                        <a:rPr lang="en-US" sz="1800" dirty="0">
                          <a:latin typeface="+mn-lt"/>
                        </a:rPr>
                        <a:t>28</a:t>
                      </a:r>
                    </a:p>
                  </a:txBody>
                  <a:tcPr>
                    <a:solidFill>
                      <a:srgbClr val="ABC772"/>
                    </a:solidFill>
                  </a:tcPr>
                </a:tc>
                <a:tc>
                  <a:txBody>
                    <a:bodyPr/>
                    <a:lstStyle/>
                    <a:p>
                      <a:pPr algn="r"/>
                      <a:r>
                        <a:rPr lang="en-US" sz="1800" dirty="0">
                          <a:latin typeface="+mn-lt"/>
                        </a:rPr>
                        <a:t>28</a:t>
                      </a:r>
                    </a:p>
                  </a:txBody>
                  <a:tcPr>
                    <a:solidFill>
                      <a:srgbClr val="ABC772"/>
                    </a:solidFill>
                  </a:tcPr>
                </a:tc>
                <a:extLst>
                  <a:ext uri="{0D108BD9-81ED-4DB2-BD59-A6C34878D82A}">
                    <a16:rowId xmlns:a16="http://schemas.microsoft.com/office/drawing/2014/main" val="10008"/>
                  </a:ext>
                </a:extLst>
              </a:tr>
              <a:tr h="370840">
                <a:tc>
                  <a:txBody>
                    <a:bodyPr/>
                    <a:lstStyle/>
                    <a:p>
                      <a:r>
                        <a:rPr lang="en-US" sz="1800" b="0" dirty="0">
                          <a:latin typeface="+mn-lt"/>
                        </a:rPr>
                        <a:t>9.   Neighborhood Improvement (all types)</a:t>
                      </a:r>
                    </a:p>
                  </a:txBody>
                  <a:tcPr>
                    <a:solidFill>
                      <a:srgbClr val="004563"/>
                    </a:solidFill>
                  </a:tcPr>
                </a:tc>
                <a:tc>
                  <a:txBody>
                    <a:bodyPr/>
                    <a:lstStyle/>
                    <a:p>
                      <a:pPr algn="r"/>
                      <a:r>
                        <a:rPr lang="en-US" sz="1800" dirty="0">
                          <a:latin typeface="+mn-lt"/>
                        </a:rPr>
                        <a:t>28</a:t>
                      </a:r>
                    </a:p>
                  </a:txBody>
                  <a:tcPr>
                    <a:solidFill>
                      <a:srgbClr val="ABC772"/>
                    </a:solidFill>
                  </a:tcPr>
                </a:tc>
                <a:tc>
                  <a:txBody>
                    <a:bodyPr/>
                    <a:lstStyle/>
                    <a:p>
                      <a:pPr algn="r"/>
                      <a:r>
                        <a:rPr lang="en-US" sz="1800" dirty="0">
                          <a:latin typeface="+mn-lt"/>
                        </a:rPr>
                        <a:t>28</a:t>
                      </a:r>
                    </a:p>
                  </a:txBody>
                  <a:tcPr>
                    <a:solidFill>
                      <a:srgbClr val="ABC772"/>
                    </a:solidFill>
                  </a:tcPr>
                </a:tc>
                <a:extLst>
                  <a:ext uri="{0D108BD9-81ED-4DB2-BD59-A6C34878D82A}">
                    <a16:rowId xmlns:a16="http://schemas.microsoft.com/office/drawing/2014/main" val="10009"/>
                  </a:ext>
                </a:extLst>
              </a:tr>
              <a:tr h="370840">
                <a:tc>
                  <a:txBody>
                    <a:bodyPr/>
                    <a:lstStyle/>
                    <a:p>
                      <a:r>
                        <a:rPr lang="en-US" sz="1800" b="0" dirty="0">
                          <a:latin typeface="+mn-lt"/>
                        </a:rPr>
                        <a:t>10.</a:t>
                      </a:r>
                      <a:r>
                        <a:rPr lang="en-US" sz="1800" b="0" baseline="0" dirty="0">
                          <a:latin typeface="+mn-lt"/>
                        </a:rPr>
                        <a:t> Health Facilities</a:t>
                      </a:r>
                      <a:endParaRPr lang="en-US" sz="1800" b="0" dirty="0">
                        <a:latin typeface="+mn-lt"/>
                      </a:endParaRPr>
                    </a:p>
                  </a:txBody>
                  <a:tcPr>
                    <a:solidFill>
                      <a:srgbClr val="004563"/>
                    </a:solidFill>
                  </a:tcPr>
                </a:tc>
                <a:tc>
                  <a:txBody>
                    <a:bodyPr/>
                    <a:lstStyle/>
                    <a:p>
                      <a:pPr algn="r"/>
                      <a:r>
                        <a:rPr lang="en-US" sz="1800" dirty="0">
                          <a:latin typeface="+mn-lt"/>
                        </a:rPr>
                        <a:t>27</a:t>
                      </a:r>
                    </a:p>
                  </a:txBody>
                  <a:tcPr>
                    <a:solidFill>
                      <a:srgbClr val="ABC772"/>
                    </a:solidFill>
                  </a:tcPr>
                </a:tc>
                <a:tc>
                  <a:txBody>
                    <a:bodyPr/>
                    <a:lstStyle/>
                    <a:p>
                      <a:pPr algn="r"/>
                      <a:r>
                        <a:rPr lang="en-US" sz="1800" dirty="0">
                          <a:latin typeface="+mn-lt"/>
                        </a:rPr>
                        <a:t>26</a:t>
                      </a:r>
                    </a:p>
                  </a:txBody>
                  <a:tcPr>
                    <a:solidFill>
                      <a:srgbClr val="ABC772"/>
                    </a:solidFill>
                  </a:tcPr>
                </a:tc>
                <a:extLst>
                  <a:ext uri="{0D108BD9-81ED-4DB2-BD59-A6C34878D82A}">
                    <a16:rowId xmlns:a16="http://schemas.microsoft.com/office/drawing/2014/main" val="10010"/>
                  </a:ext>
                </a:extLst>
              </a:tr>
            </a:tbl>
          </a:graphicData>
        </a:graphic>
      </p:graphicFrame>
      <p:sp>
        <p:nvSpPr>
          <p:cNvPr id="9" name="TextBox 8"/>
          <p:cNvSpPr txBox="1"/>
          <p:nvPr/>
        </p:nvSpPr>
        <p:spPr>
          <a:xfrm>
            <a:off x="740664" y="950976"/>
            <a:ext cx="7269480" cy="400110"/>
          </a:xfrm>
          <a:prstGeom prst="rect">
            <a:avLst/>
          </a:prstGeom>
          <a:noFill/>
        </p:spPr>
        <p:txBody>
          <a:bodyPr wrap="square" rtlCol="0">
            <a:spAutoFit/>
          </a:bodyPr>
          <a:lstStyle/>
          <a:p>
            <a:r>
              <a:rPr lang="en-US" sz="2000" b="1" dirty="0">
                <a:solidFill>
                  <a:schemeClr val="tx2"/>
                </a:solidFill>
                <a:latin typeface="HelveticaNeueLT Std" panose="020B0604020202020204" pitchFamily="34" charset="0"/>
                <a:ea typeface="Calibri" panose="020F0502020204030204" pitchFamily="34" charset="0"/>
                <a:cs typeface="Times New Roman" panose="02020603050405020304" pitchFamily="18" charset="0"/>
              </a:rPr>
              <a:t>Special Purposes</a:t>
            </a:r>
          </a:p>
        </p:txBody>
      </p:sp>
      <p:sp>
        <p:nvSpPr>
          <p:cNvPr id="10" name="TextBox 9">
            <a:extLst>
              <a:ext uri="{FF2B5EF4-FFF2-40B4-BE49-F238E27FC236}">
                <a16:creationId xmlns:a16="http://schemas.microsoft.com/office/drawing/2014/main" id="{4C369D9A-2DAA-4A1A-88F3-6AEB70B08146}"/>
              </a:ext>
            </a:extLst>
          </p:cNvPr>
          <p:cNvSpPr txBox="1"/>
          <p:nvPr/>
        </p:nvSpPr>
        <p:spPr>
          <a:xfrm>
            <a:off x="809656" y="5625679"/>
            <a:ext cx="7242662" cy="646331"/>
          </a:xfrm>
          <a:prstGeom prst="rect">
            <a:avLst/>
          </a:prstGeom>
          <a:noFill/>
        </p:spPr>
        <p:txBody>
          <a:bodyPr wrap="square" rtlCol="0">
            <a:spAutoFit/>
          </a:bodyPr>
          <a:lstStyle/>
          <a:p>
            <a:r>
              <a:rPr lang="en-US" b="1" dirty="0">
                <a:solidFill>
                  <a:schemeClr val="tx2"/>
                </a:solidFill>
                <a:latin typeface="HelveticaNeueLT Std" panose="020B0604020202020204"/>
              </a:rPr>
              <a:t>Note:</a:t>
            </a:r>
            <a:r>
              <a:rPr lang="en-US" dirty="0">
                <a:solidFill>
                  <a:schemeClr val="tx2"/>
                </a:solidFill>
                <a:latin typeface="HelveticaNeueLT Std" panose="020B0604020202020204"/>
              </a:rPr>
              <a:t> Differences do not account for dissolved and inactive special districts.</a:t>
            </a:r>
          </a:p>
        </p:txBody>
      </p:sp>
    </p:spTree>
    <p:extLst>
      <p:ext uri="{BB962C8B-B14F-4D97-AF65-F5344CB8AC3E}">
        <p14:creationId xmlns:p14="http://schemas.microsoft.com/office/powerpoint/2010/main" val="28766217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WikiEditForm</Display>
  <Edit>WikiEditForm</Edit>
  <New>WikiEditForm</New>
</FormTemplates>
</file>

<file path=customXml/item2.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iki Page" ma:contentTypeID="0x01010800DF2255111F90F242841DA09436CED6C2" ma:contentTypeVersion="0" ma:contentTypeDescription="Create a new wiki page." ma:contentTypeScope="" ma:versionID="e7ab2d769be4fd9e463af41321bb0d5d">
  <xsd:schema xmlns:xsd="http://www.w3.org/2001/XMLSchema" xmlns:xs="http://www.w3.org/2001/XMLSchema" xmlns:p="http://schemas.microsoft.com/office/2006/metadata/properties" xmlns:ns1="http://schemas.microsoft.com/sharepoint/v3" targetNamespace="http://schemas.microsoft.com/office/2006/metadata/properties" ma:root="true" ma:fieldsID="18fd38997bbdab7b950c0d84aebc49ef" ns1:_="">
    <xsd:import namespace="http://schemas.microsoft.com/sharepoint/v3"/>
    <xsd:element name="properties">
      <xsd:complexType>
        <xsd:sequence>
          <xsd:element name="documentManagement">
            <xsd:complexType>
              <xsd:all>
                <xsd:element ref="ns1:Wiki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BBF122-F6D0-4DBB-A308-B45B34B589EA}">
  <ds:schemaRefs>
    <ds:schemaRef ds:uri="http://schemas.microsoft.com/sharepoint/v3/contenttype/forms"/>
  </ds:schemaRefs>
</ds:datastoreItem>
</file>

<file path=customXml/itemProps2.xml><?xml version="1.0" encoding="utf-8"?>
<ds:datastoreItem xmlns:ds="http://schemas.openxmlformats.org/officeDocument/2006/customXml" ds:itemID="{8B65676E-68EC-4376-A9DA-C9C1BFC398AD}">
  <ds:schemaRef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5EC29BD3-73EA-4442-81F8-1090AE3C6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11366</TotalTime>
  <Words>1348</Words>
  <Application>Microsoft Office PowerPoint</Application>
  <PresentationFormat>On-screen Show (4:3)</PresentationFormat>
  <Paragraphs>435</Paragraphs>
  <Slides>34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HelveticaNeueLT Std</vt:lpstr>
      <vt:lpstr>Open Sans Light</vt:lpstr>
      <vt:lpstr>Open Sans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Gaskins, Jack</cp:lastModifiedBy>
  <cp:revision>694</cp:revision>
  <cp:lastPrinted>2019-05-30T13:46:39Z</cp:lastPrinted>
  <dcterms:created xsi:type="dcterms:W3CDTF">2016-01-18T02:17:17Z</dcterms:created>
  <dcterms:modified xsi:type="dcterms:W3CDTF">2019-07-10T15:24:34Z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0x01010800DF2255111F90F242841DA09436CED6C2</vt:lpwstr>
  </property>
</Properties>
</file>